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68" r:id="rId2"/>
    <p:sldId id="382" r:id="rId3"/>
    <p:sldId id="381" r:id="rId4"/>
    <p:sldId id="369" r:id="rId5"/>
    <p:sldId id="364" r:id="rId6"/>
    <p:sldId id="362" r:id="rId7"/>
    <p:sldId id="348" r:id="rId8"/>
    <p:sldId id="339" r:id="rId9"/>
    <p:sldId id="342" r:id="rId10"/>
    <p:sldId id="345" r:id="rId11"/>
    <p:sldId id="384" r:id="rId12"/>
    <p:sldId id="372" r:id="rId13"/>
    <p:sldId id="343" r:id="rId14"/>
    <p:sldId id="346" r:id="rId15"/>
    <p:sldId id="371" r:id="rId16"/>
    <p:sldId id="350" r:id="rId17"/>
    <p:sldId id="370" r:id="rId18"/>
    <p:sldId id="358" r:id="rId19"/>
  </p:sldIdLst>
  <p:sldSz cx="9144000" cy="6858000" type="screen4x3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8F1936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00FF00"/>
    <a:srgbClr val="9E8B00"/>
    <a:srgbClr val="00CC00"/>
    <a:srgbClr val="FFFF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3" autoAdjust="0"/>
    <p:restoredTop sz="86311" autoAdjust="0"/>
  </p:normalViewPr>
  <p:slideViewPr>
    <p:cSldViewPr>
      <p:cViewPr>
        <p:scale>
          <a:sx n="75" d="100"/>
          <a:sy n="75" d="100"/>
        </p:scale>
        <p:origin x="-1944" y="-564"/>
      </p:cViewPr>
      <p:guideLst>
        <p:guide orient="horz" pos="216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38" y="-90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DB30FB8-4973-4B92-A51E-4407500688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47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9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77A90D4-D5DC-46A0-AF27-527F5500CA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572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Danach erfolgte die Ausarbeitung des Sollzustandes. Rahmenkonzept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Die Ausarbeitung des Sollstandes in grafischer Darstellung.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2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Das resultierende Projekt „Landesweite Einführung des PC-Führerscheins (ECDL)“</a:t>
            </a:r>
          </a:p>
        </p:txBody>
      </p:sp>
      <p:sp>
        <p:nvSpPr>
          <p:cNvPr id="96259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19421A-565E-47A4-B6BB-6C7BD43F6279}" type="slidenum">
              <a:rPr lang="de-DE" smtClean="0">
                <a:latin typeface="Arial" charset="0"/>
              </a:rPr>
              <a:pPr>
                <a:defRPr/>
              </a:pPr>
              <a:t>12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717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Die Sollvorgaben des Projektes (Feinkonzept)</a:t>
            </a:r>
          </a:p>
        </p:txBody>
      </p:sp>
      <p:sp>
        <p:nvSpPr>
          <p:cNvPr id="98307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74B19-8F62-43B9-957B-3C595E3D0DEE}" type="slidenum">
              <a:rPr lang="de-DE" smtClean="0">
                <a:latin typeface="Arial" charset="0"/>
              </a:rPr>
              <a:pPr>
                <a:defRPr/>
              </a:pPr>
              <a:t>13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Auch im Rahmen der Stellenbeschreibung soll der PC-Führerschein greifen. Hier ist geplant, dass die Beschreibung einer Stelle auch die technische PC-Qualifikation umfasst – i.d.R die erste Führerscheinstufe „Start“.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Föderalismus der einzelnen Bundesländer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Daten und Fakten der Oberfinanzdirektion Koblenz</a:t>
            </a:r>
          </a:p>
          <a:p>
            <a:r>
              <a:rPr lang="de-DE" smtClean="0">
                <a:latin typeface="Arial" charset="0"/>
              </a:rPr>
              <a:t>Die Personalreduzierung geschieht durch nicht Nachbesetzen von Ausscheidenden Mitarbeitern durch Rente, Pensionierung</a:t>
            </a:r>
          </a:p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Den Ursprung hat das Projekt „PC-Führerschein“ im PC Aus- u. Fortbildungskonzept. Ein Projekt um die Ausbildung am „Werkzeug“ PC neu zu gestalten.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Den Ursprung hat das Projekt  „PC-Führerschein“im PC Aus- u. Fortbildungskonzept. Ein Projekt um die Ausbildung am „Werkzeug“ PC neu zu gestalten.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Die Entscheidung und der Auftrag des Projektes „PC Aus- u. Fortbildungskonzept“. </a:t>
            </a:r>
          </a:p>
          <a:p>
            <a:r>
              <a:rPr lang="de-DE" smtClean="0">
                <a:latin typeface="Arial" charset="0"/>
              </a:rPr>
              <a:t>Der PC als „Werkzeug“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Erster Schritt war die Ist- bzw. Bedarfsanalyse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Arial" charset="0"/>
              </a:rPr>
              <a:t>Auszug aus der Fragebogenaktion bezüglich der ECDL Akzeptanz</a:t>
            </a:r>
          </a:p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1582738"/>
            <a:ext cx="7264400" cy="90487"/>
            <a:chOff x="0" y="672"/>
            <a:chExt cx="4576" cy="57"/>
          </a:xfrm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732588" y="260350"/>
          <a:ext cx="22320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58" name="Image" r:id="rId3" imgW="1794972" imgH="935659" progId="">
                  <p:embed/>
                </p:oleObj>
              </mc:Choice>
              <mc:Fallback>
                <p:oleObj name="Image" r:id="rId3" imgW="1794972" imgH="93565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0350"/>
                        <a:ext cx="223202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609600"/>
            <a:ext cx="2003425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857875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867400" cy="974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4213" y="1916113"/>
            <a:ext cx="8013700" cy="4525962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1916113"/>
            <a:ext cx="39306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7263" y="1916113"/>
            <a:ext cx="39306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2051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52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24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053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2054" name="Textfeld 20"/>
          <p:cNvSpPr txBox="1">
            <a:spLocks noChangeArrowheads="1"/>
          </p:cNvSpPr>
          <p:nvPr/>
        </p:nvSpPr>
        <p:spPr bwMode="auto">
          <a:xfrm>
            <a:off x="714375" y="6604000"/>
            <a:ext cx="50403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OFD Koblenz, </a:t>
            </a:r>
            <a:r>
              <a:rPr lang="de-DE" sz="900" dirty="0" err="1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ZDFin</a:t>
            </a:r>
            <a:r>
              <a:rPr lang="de-DE" sz="900" dirty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, Ralf Martin</a:t>
            </a:r>
          </a:p>
        </p:txBody>
      </p:sp>
      <p:sp>
        <p:nvSpPr>
          <p:cNvPr id="2055" name="Textfeld 19"/>
          <p:cNvSpPr txBox="1">
            <a:spLocks noChangeArrowheads="1"/>
          </p:cNvSpPr>
          <p:nvPr/>
        </p:nvSpPr>
        <p:spPr bwMode="auto">
          <a:xfrm>
            <a:off x="6003925" y="6604000"/>
            <a:ext cx="1260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 dirty="0">
                <a:solidFill>
                  <a:srgbClr val="606060"/>
                </a:solidFill>
                <a:latin typeface="Arial" pitchFamily="34" charset="0"/>
                <a:cs typeface="Arial" pitchFamily="34" charset="0"/>
              </a:rPr>
              <a:t>Juni 2014</a:t>
            </a:r>
          </a:p>
        </p:txBody>
      </p:sp>
      <p:sp>
        <p:nvSpPr>
          <p:cNvPr id="2056" name="Textfeld 18"/>
          <p:cNvSpPr txBox="1">
            <a:spLocks noChangeArrowheads="1"/>
          </p:cNvSpPr>
          <p:nvPr/>
        </p:nvSpPr>
        <p:spPr bwMode="auto">
          <a:xfrm>
            <a:off x="7264400" y="6604000"/>
            <a:ext cx="1160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cs typeface="+mn-cs"/>
              </a:rPr>
              <a:t>Folie </a:t>
            </a:r>
            <a:fld id="{DE742DA2-22FA-4C68-B4E6-970462F460B9}" type="slidenum">
              <a:rPr lang="de-DE" sz="900">
                <a:solidFill>
                  <a:srgbClr val="606060"/>
                </a:solidFill>
                <a:latin typeface="Bliss Light" charset="0"/>
                <a:cs typeface="+mn-cs"/>
              </a:rPr>
              <a:pPr algn="r" eaLnBrk="0" hangingPunct="0">
                <a:defRPr/>
              </a:pPr>
              <a:t>‹#›</a:t>
            </a:fld>
            <a:r>
              <a:rPr lang="de-DE" sz="900">
                <a:solidFill>
                  <a:srgbClr val="606060"/>
                </a:solidFill>
                <a:latin typeface="Bliss Light" charset="0"/>
                <a:cs typeface="+mn-cs"/>
              </a:rPr>
              <a:t>  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5867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16113"/>
            <a:ext cx="8013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ggf. Untertitel</a:t>
            </a:r>
          </a:p>
          <a:p>
            <a:pPr lvl="1"/>
            <a:r>
              <a:rPr lang="de-DE" smtClean="0"/>
              <a:t>… hier kann ein Text folgen</a:t>
            </a:r>
          </a:p>
          <a:p>
            <a:pPr lvl="2"/>
            <a:r>
              <a:rPr lang="de-DE" smtClean="0"/>
              <a:t>Aufzählung mit Aufzählungszeichen</a:t>
            </a:r>
          </a:p>
          <a:p>
            <a:pPr lvl="2"/>
            <a:r>
              <a:rPr lang="de-DE" smtClean="0"/>
              <a:t>Weitere Aufzählung</a:t>
            </a:r>
          </a:p>
          <a:p>
            <a:pPr lvl="4"/>
            <a:r>
              <a:rPr lang="de-DE" smtClean="0"/>
              <a:t>ggf. eingerückter Erläuterungstext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732588" y="260350"/>
          <a:ext cx="22320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5" imgW="1794972" imgH="935659" progId="">
                  <p:embed/>
                </p:oleObj>
              </mc:Choice>
              <mc:Fallback>
                <p:oleObj name="Image" r:id="rId15" imgW="1794972" imgH="93565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0350"/>
                        <a:ext cx="223202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2D2015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588" indent="-15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3538" indent="-36353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Char char="-"/>
        <a:tabLst>
          <a:tab pos="357188" algn="l"/>
        </a:tabLst>
        <a:defRPr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358775" indent="-358775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–"/>
        <a:tabLst>
          <a:tab pos="363538" algn="l"/>
        </a:tabLst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360363" indent="47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817563" indent="47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6pPr>
      <a:lvl7pPr marL="1274763" indent="47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7pPr>
      <a:lvl8pPr marL="1731963" indent="47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8pPr>
      <a:lvl9pPr marL="2189163" indent="47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6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17613"/>
            <a:ext cx="6886575" cy="8667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1" smtClean="0"/>
              <a:t>Einführung des PC-Führerscheins in der </a:t>
            </a:r>
            <a:br>
              <a:rPr lang="de-DE" sz="2000" b="1" smtClean="0"/>
            </a:br>
            <a:r>
              <a:rPr lang="de-DE" sz="2000" b="1" smtClean="0"/>
              <a:t>Finanzverwaltung Rheinland-Pfalz</a:t>
            </a:r>
          </a:p>
        </p:txBody>
      </p:sp>
      <p:sp>
        <p:nvSpPr>
          <p:cNvPr id="621570" name="Text Box 29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" name="Grafik 5" descr="ecdl.jpg"/>
          <p:cNvPicPr>
            <a:picLocks noChangeAspect="1"/>
          </p:cNvPicPr>
          <p:nvPr/>
        </p:nvPicPr>
        <p:blipFill>
          <a:blip r:embed="rId3"/>
          <a:srcRect t="21053" b="20775"/>
          <a:stretch>
            <a:fillRect/>
          </a:stretch>
        </p:blipFill>
        <p:spPr bwMode="auto">
          <a:xfrm>
            <a:off x="3832225" y="3214688"/>
            <a:ext cx="3311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5286375"/>
            <a:ext cx="80137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defRPr/>
            </a:pPr>
            <a:r>
              <a:rPr lang="de-DE" sz="20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Ralf Martin, Oberfinanzdirektion Koblenz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defRPr/>
            </a:pPr>
            <a:r>
              <a:rPr lang="de-DE" sz="20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Rheinland-Pfalz, Deutschland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defRPr/>
            </a:pPr>
            <a:endParaRPr lang="de-DE" sz="20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4758" name="Grafik 11" descr="BR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208338"/>
            <a:ext cx="14747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7975"/>
          </a:xfrm>
        </p:spPr>
        <p:txBody>
          <a:bodyPr/>
          <a:lstStyle/>
          <a:p>
            <a:r>
              <a:rPr lang="de-DE" sz="2000" b="1" smtClean="0"/>
              <a:t>Projekt  „Aus- und Fortbildungskonzept“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916113"/>
            <a:ext cx="8013700" cy="4525962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 smtClean="0"/>
              <a:t>Sollzustand –&gt; Neues Projekt „PC-Führerschein“</a:t>
            </a:r>
          </a:p>
          <a:p>
            <a:pPr>
              <a:buFontTx/>
              <a:buNone/>
            </a:pPr>
            <a:endParaRPr lang="de-DE" sz="2000" b="1" smtClean="0"/>
          </a:p>
          <a:p>
            <a:r>
              <a:rPr lang="de-DE" sz="2000" smtClean="0"/>
              <a:t>Landesweites Mindest-Niveau in den Bereichen PC und Office</a:t>
            </a:r>
          </a:p>
          <a:p>
            <a:r>
              <a:rPr lang="de-DE" sz="2000" smtClean="0"/>
              <a:t>Aufbauende Spezialisierung  (Stellenbeschreibung)</a:t>
            </a:r>
          </a:p>
          <a:p>
            <a:r>
              <a:rPr lang="de-DE" sz="2000" smtClean="0"/>
              <a:t>Weiterbildung der landesweiten Multiplikatoren</a:t>
            </a:r>
          </a:p>
          <a:p>
            <a:r>
              <a:rPr lang="de-DE" sz="2000" smtClean="0"/>
              <a:t>Akkreditierung als ECDL-Prüfungszentrum </a:t>
            </a:r>
          </a:p>
          <a:p>
            <a:r>
              <a:rPr lang="de-DE" sz="2000" smtClean="0"/>
              <a:t>Einführung des PC-Führerscheins (ECDL)</a:t>
            </a:r>
          </a:p>
          <a:p>
            <a:r>
              <a:rPr lang="de-DE" sz="2000" smtClean="0"/>
              <a:t>Intranet-Bibliothek mit Klickanleitungen</a:t>
            </a:r>
          </a:p>
        </p:txBody>
      </p:sp>
      <p:sp>
        <p:nvSpPr>
          <p:cNvPr id="640003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40004" name="Picture 7" descr="Sollzustand"/>
          <p:cNvPicPr>
            <a:picLocks noChangeAspect="1" noChangeArrowheads="1"/>
          </p:cNvPicPr>
          <p:nvPr/>
        </p:nvPicPr>
        <p:blipFill>
          <a:blip r:embed="rId3"/>
          <a:srcRect r="6844" b="6451"/>
          <a:stretch>
            <a:fillRect/>
          </a:stretch>
        </p:blipFill>
        <p:spPr bwMode="auto">
          <a:xfrm>
            <a:off x="7164388" y="4867275"/>
            <a:ext cx="19446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Text Box 4"/>
          <p:cNvSpPr txBox="1">
            <a:spLocks noChangeArrowheads="1"/>
          </p:cNvSpPr>
          <p:nvPr/>
        </p:nvSpPr>
        <p:spPr bwMode="auto">
          <a:xfrm>
            <a:off x="698500" y="1901825"/>
            <a:ext cx="71278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tx1"/>
                </a:solidFill>
              </a:rPr>
              <a:t>Sollzustand (Überblick)</a:t>
            </a:r>
          </a:p>
        </p:txBody>
      </p:sp>
      <p:sp>
        <p:nvSpPr>
          <p:cNvPr id="642050" name="Rectangle 3"/>
          <p:cNvSpPr>
            <a:spLocks noChangeArrowheads="1"/>
          </p:cNvSpPr>
          <p:nvPr/>
        </p:nvSpPr>
        <p:spPr bwMode="auto">
          <a:xfrm>
            <a:off x="685800" y="12827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/>
            <a:r>
              <a:rPr lang="de-DE" sz="2000" b="1"/>
              <a:t>Projekt  „PC-Führerschein (ECDL)“</a:t>
            </a:r>
          </a:p>
        </p:txBody>
      </p:sp>
      <p:grpSp>
        <p:nvGrpSpPr>
          <p:cNvPr id="2" name="Gruppieren 44"/>
          <p:cNvGrpSpPr>
            <a:grpSpLocks/>
          </p:cNvGrpSpPr>
          <p:nvPr/>
        </p:nvGrpSpPr>
        <p:grpSpPr bwMode="auto">
          <a:xfrm>
            <a:off x="785813" y="3857625"/>
            <a:ext cx="7572375" cy="571500"/>
            <a:chOff x="500034" y="5643578"/>
            <a:chExt cx="7572428" cy="57150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500034" y="5643578"/>
              <a:ext cx="1643073" cy="5667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 sz="600" b="1" dirty="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  <a:p>
              <a:pPr algn="ctr">
                <a:defRPr/>
              </a:pPr>
              <a:r>
                <a:rPr lang="de-DE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+mn-cs"/>
                </a:rPr>
                <a:t>Alle Mitarbeiter</a:t>
              </a:r>
            </a:p>
            <a:p>
              <a:pPr algn="ctr">
                <a:defRPr/>
              </a:pP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+mn-cs"/>
                </a:rPr>
                <a:t>(geplant)</a:t>
              </a:r>
              <a:endPara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642081" name="Group 38"/>
            <p:cNvGrpSpPr>
              <a:grpSpLocks/>
            </p:cNvGrpSpPr>
            <p:nvPr/>
          </p:nvGrpSpPr>
          <p:grpSpPr bwMode="auto">
            <a:xfrm>
              <a:off x="2214546" y="5643578"/>
              <a:ext cx="5857916" cy="571504"/>
              <a:chOff x="1248" y="3611"/>
              <a:chExt cx="3310" cy="227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428" y="3611"/>
                <a:ext cx="3130" cy="22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de-DE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cs typeface="+mn-cs"/>
                  </a:rPr>
                  <a:t>PC – Führerschein - freiwillig</a:t>
                </a:r>
                <a:endPara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1248" y="3611"/>
                <a:ext cx="181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+mn-cs"/>
                </a:endParaRPr>
              </a:p>
              <a:p>
                <a:pPr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5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4" name="Gruppieren 43"/>
          <p:cNvGrpSpPr>
            <a:grpSpLocks/>
          </p:cNvGrpSpPr>
          <p:nvPr/>
        </p:nvGrpSpPr>
        <p:grpSpPr bwMode="auto">
          <a:xfrm>
            <a:off x="785813" y="2566988"/>
            <a:ext cx="7572375" cy="571500"/>
            <a:chOff x="500034" y="4929198"/>
            <a:chExt cx="7572859" cy="571504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00034" y="4929198"/>
              <a:ext cx="1643167" cy="57150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tx1"/>
                  </a:solidFill>
                  <a:latin typeface="+mn-lt"/>
                  <a:cs typeface="+mn-cs"/>
                </a:rPr>
                <a:t>Bedarfs-orientiertes Ziel</a:t>
              </a:r>
              <a:endParaRPr lang="de-DE" sz="14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grpSp>
          <p:nvGrpSpPr>
            <p:cNvPr id="642073" name="Group 36"/>
            <p:cNvGrpSpPr>
              <a:grpSpLocks/>
            </p:cNvGrpSpPr>
            <p:nvPr/>
          </p:nvGrpSpPr>
          <p:grpSpPr bwMode="auto">
            <a:xfrm>
              <a:off x="2214546" y="4929198"/>
              <a:ext cx="5858347" cy="571504"/>
              <a:chOff x="1247" y="3021"/>
              <a:chExt cx="3480" cy="227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428" y="3021"/>
                <a:ext cx="567" cy="227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Word</a:t>
                </a:r>
                <a:b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</a:br>
                <a:r>
                  <a:rPr lang="de-DE" sz="1200" dirty="0" err="1">
                    <a:solidFill>
                      <a:schemeClr val="tx1"/>
                    </a:solidFill>
                    <a:latin typeface="+mn-lt"/>
                    <a:cs typeface="+mn-cs"/>
                  </a:rPr>
                  <a:t>Advanced</a:t>
                </a:r>
                <a:endParaRPr lang="de-DE" sz="12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2018" y="3021"/>
                <a:ext cx="567" cy="227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Excel</a:t>
                </a:r>
                <a:b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</a:br>
                <a:r>
                  <a:rPr lang="de-DE" sz="1200" dirty="0" err="1">
                    <a:solidFill>
                      <a:schemeClr val="tx1"/>
                    </a:solidFill>
                    <a:latin typeface="Arial" pitchFamily="34" charset="0"/>
                    <a:cs typeface="+mn-cs"/>
                  </a:rPr>
                  <a:t>Advanced</a:t>
                </a:r>
                <a:endParaRPr lang="de-DE" sz="12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2607" y="3021"/>
                <a:ext cx="567" cy="227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PPT</a:t>
                </a:r>
                <a:b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</a:br>
                <a:r>
                  <a:rPr lang="de-DE" sz="1200" dirty="0" err="1">
                    <a:solidFill>
                      <a:schemeClr val="tx1"/>
                    </a:solidFill>
                    <a:latin typeface="+mn-lt"/>
                    <a:cs typeface="+mn-cs"/>
                  </a:rPr>
                  <a:t>Advanced</a:t>
                </a:r>
                <a:endParaRPr lang="de-DE" sz="12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3197" y="3021"/>
                <a:ext cx="567" cy="227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Outlook</a:t>
                </a:r>
                <a:b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</a:br>
                <a:r>
                  <a:rPr lang="de-DE" sz="1200" dirty="0" err="1">
                    <a:solidFill>
                      <a:schemeClr val="tx1"/>
                    </a:solidFill>
                    <a:latin typeface="+mn-lt"/>
                    <a:cs typeface="+mn-cs"/>
                  </a:rPr>
                  <a:t>Advanced</a:t>
                </a:r>
                <a:endParaRPr lang="de-DE" sz="12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3832" y="3021"/>
                <a:ext cx="895" cy="227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82800"/>
              <a:lstStyle/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Spezialisierung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247" y="3021"/>
                <a:ext cx="181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+mn-cs"/>
                </a:endParaRPr>
              </a:p>
              <a:p>
                <a:pPr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6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2928938" y="3255963"/>
            <a:ext cx="5268912" cy="45878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400">
              <a:latin typeface="+mn-lt"/>
              <a:cs typeface="+mn-cs"/>
            </a:endParaRPr>
          </a:p>
        </p:txBody>
      </p:sp>
      <p:grpSp>
        <p:nvGrpSpPr>
          <p:cNvPr id="436263" name="Group 39"/>
          <p:cNvGrpSpPr>
            <a:grpSpLocks/>
          </p:cNvGrpSpPr>
          <p:nvPr/>
        </p:nvGrpSpPr>
        <p:grpSpPr bwMode="auto">
          <a:xfrm>
            <a:off x="785813" y="4991100"/>
            <a:ext cx="7577137" cy="958850"/>
            <a:chOff x="495" y="3144"/>
            <a:chExt cx="4773" cy="604"/>
          </a:xfrm>
        </p:grpSpPr>
        <p:grpSp>
          <p:nvGrpSpPr>
            <p:cNvPr id="642065" name="Group 38"/>
            <p:cNvGrpSpPr>
              <a:grpSpLocks/>
            </p:cNvGrpSpPr>
            <p:nvPr/>
          </p:nvGrpSpPr>
          <p:grpSpPr bwMode="auto">
            <a:xfrm>
              <a:off x="1575" y="3144"/>
              <a:ext cx="3693" cy="604"/>
              <a:chOff x="1575" y="3144"/>
              <a:chExt cx="3693" cy="604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1779" y="3461"/>
                <a:ext cx="3489" cy="28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sz="4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Office - Grundlagen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575" y="3144"/>
                <a:ext cx="202" cy="2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+mn-cs"/>
                </a:endParaRPr>
              </a:p>
              <a:p>
                <a:pPr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3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95" y="3146"/>
              <a:ext cx="1035" cy="5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 sz="2000" b="1" dirty="0">
                <a:solidFill>
                  <a:schemeClr val="tx1"/>
                </a:solidFill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de-DE" sz="1400" b="1" dirty="0">
                  <a:solidFill>
                    <a:schemeClr val="tx1"/>
                  </a:solidFill>
                  <a:latin typeface="+mn-lt"/>
                  <a:cs typeface="+mn-cs"/>
                </a:rPr>
                <a:t>Primäres Ziel</a:t>
              </a:r>
            </a:p>
          </p:txBody>
        </p:sp>
        <p:grpSp>
          <p:nvGrpSpPr>
            <p:cNvPr id="642067" name="Group 37"/>
            <p:cNvGrpSpPr>
              <a:grpSpLocks/>
            </p:cNvGrpSpPr>
            <p:nvPr/>
          </p:nvGrpSpPr>
          <p:grpSpPr bwMode="auto">
            <a:xfrm>
              <a:off x="1579" y="3146"/>
              <a:ext cx="3686" cy="602"/>
              <a:chOff x="1579" y="3146"/>
              <a:chExt cx="3686" cy="602"/>
            </a:xfrm>
          </p:grpSpPr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776" y="3146"/>
                <a:ext cx="3489" cy="28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sz="4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PC – Grundlagen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1579" y="3461"/>
                <a:ext cx="202" cy="2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+mn-cs"/>
                </a:endParaRPr>
              </a:p>
              <a:p>
                <a:pPr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2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1" name="Gruppieren 42"/>
          <p:cNvGrpSpPr>
            <a:grpSpLocks/>
          </p:cNvGrpSpPr>
          <p:nvPr/>
        </p:nvGrpSpPr>
        <p:grpSpPr bwMode="auto">
          <a:xfrm>
            <a:off x="785813" y="4410075"/>
            <a:ext cx="7572375" cy="458788"/>
            <a:chOff x="500034" y="3714752"/>
            <a:chExt cx="7572428" cy="458211"/>
          </a:xfrm>
        </p:grpSpPr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500034" y="3714752"/>
              <a:ext cx="1643073" cy="45821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 sz="300" b="1" dirty="0">
                <a:solidFill>
                  <a:schemeClr val="tx1"/>
                </a:solidFill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de-DE" sz="1400" b="1" dirty="0">
                  <a:solidFill>
                    <a:schemeClr val="tx1"/>
                  </a:solidFill>
                  <a:latin typeface="+mn-lt"/>
                  <a:cs typeface="+mn-cs"/>
                </a:rPr>
                <a:t>Alle Anwärter</a:t>
              </a:r>
              <a:endParaRPr lang="de-DE" sz="14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grpSp>
          <p:nvGrpSpPr>
            <p:cNvPr id="642062" name="Group 37"/>
            <p:cNvGrpSpPr>
              <a:grpSpLocks/>
            </p:cNvGrpSpPr>
            <p:nvPr/>
          </p:nvGrpSpPr>
          <p:grpSpPr bwMode="auto">
            <a:xfrm>
              <a:off x="2214546" y="3714752"/>
              <a:ext cx="5857916" cy="455692"/>
              <a:chOff x="1248" y="3339"/>
              <a:chExt cx="3310" cy="181"/>
            </a:xfrm>
          </p:grpSpPr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1428" y="3339"/>
                <a:ext cx="3130" cy="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sz="4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PC-Führerschein - verpflichtend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1248" y="3339"/>
                <a:ext cx="181" cy="1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800" b="1" dirty="0">
                  <a:solidFill>
                    <a:schemeClr val="tx1"/>
                  </a:solidFill>
                  <a:latin typeface="Arial" pitchFamily="34" charset="0"/>
                  <a:cs typeface="+mn-cs"/>
                </a:endParaRPr>
              </a:p>
              <a:p>
                <a:pPr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4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23" name="Gruppieren 40"/>
          <p:cNvGrpSpPr>
            <a:grpSpLocks/>
          </p:cNvGrpSpPr>
          <p:nvPr/>
        </p:nvGrpSpPr>
        <p:grpSpPr bwMode="auto">
          <a:xfrm>
            <a:off x="785813" y="6064250"/>
            <a:ext cx="7572375" cy="460375"/>
            <a:chOff x="500034" y="2214552"/>
            <a:chExt cx="7572428" cy="460799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500034" y="2214552"/>
              <a:ext cx="1643073" cy="45762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e-DE" sz="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de-DE" sz="1400" b="1" dirty="0">
                  <a:solidFill>
                    <a:schemeClr val="tx1"/>
                  </a:solidFill>
                  <a:latin typeface="+mn-lt"/>
                  <a:cs typeface="+mn-cs"/>
                </a:rPr>
                <a:t>Zielgruppe</a:t>
              </a:r>
              <a:endParaRPr lang="de-DE" sz="14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grpSp>
          <p:nvGrpSpPr>
            <p:cNvPr id="642058" name="Gruppieren 39"/>
            <p:cNvGrpSpPr>
              <a:grpSpLocks/>
            </p:cNvGrpSpPr>
            <p:nvPr/>
          </p:nvGrpSpPr>
          <p:grpSpPr bwMode="auto">
            <a:xfrm>
              <a:off x="2214545" y="2214552"/>
              <a:ext cx="5857917" cy="460799"/>
              <a:chOff x="2000232" y="2214554"/>
              <a:chExt cx="5253040" cy="290557"/>
            </a:xfrm>
          </p:grpSpPr>
          <p:sp>
            <p:nvSpPr>
              <p:cNvPr id="29" name="Rectangle 22"/>
              <p:cNvSpPr>
                <a:spLocks noChangeArrowheads="1"/>
              </p:cNvSpPr>
              <p:nvPr/>
            </p:nvSpPr>
            <p:spPr bwMode="auto">
              <a:xfrm>
                <a:off x="2286374" y="2214554"/>
                <a:ext cx="4966898" cy="28855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sz="4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  <a:p>
                <a:pPr algn="ctr"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Alle Mitarbeiter der Finanzverwaltung RLP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2000233" y="2214554"/>
                <a:ext cx="287565" cy="2905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4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  <a:p>
                <a:pPr>
                  <a:defRPr/>
                </a:pPr>
                <a:r>
                  <a:rPr lang="de-DE" sz="1400" b="1" dirty="0">
                    <a:solidFill>
                      <a:schemeClr val="tx1"/>
                    </a:solidFill>
                    <a:latin typeface="+mn-lt"/>
                    <a:cs typeface="+mn-cs"/>
                  </a:rPr>
                  <a:t>1</a:t>
                </a:r>
                <a:endParaRPr lang="de-DE" sz="1400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7975"/>
          </a:xfrm>
        </p:spPr>
        <p:txBody>
          <a:bodyPr/>
          <a:lstStyle/>
          <a:p>
            <a:r>
              <a:rPr lang="de-DE" sz="2000" b="1" smtClean="0"/>
              <a:t>Projekt  „PC-Führerschein (ECDL)“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916113"/>
            <a:ext cx="8013700" cy="26558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Zu Prüfende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2000" b="1" smtClean="0"/>
          </a:p>
          <a:p>
            <a:pPr>
              <a:lnSpc>
                <a:spcPct val="70000"/>
              </a:lnSpc>
            </a:pPr>
            <a:r>
              <a:rPr lang="de-DE" sz="2000" smtClean="0"/>
              <a:t>Grundlagen der IT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Betriebssysteme 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Textverarbeitung 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Tabellenkalkulation</a:t>
            </a:r>
          </a:p>
        </p:txBody>
      </p:sp>
      <p:sp>
        <p:nvSpPr>
          <p:cNvPr id="644099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44100" name="Grafik 5" descr="ECDL_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5008563"/>
            <a:ext cx="16525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7975"/>
          </a:xfrm>
        </p:spPr>
        <p:txBody>
          <a:bodyPr/>
          <a:lstStyle/>
          <a:p>
            <a:r>
              <a:rPr lang="de-DE" sz="2000" b="1" smtClean="0"/>
              <a:t>Projekt  „PC-Führerschein (ECDL)“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916113"/>
            <a:ext cx="8013700" cy="30130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Soll - Vorgaben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2000" b="1" smtClean="0"/>
          </a:p>
          <a:p>
            <a:pPr marL="342900" lvl="1" indent="-342900">
              <a:lnSpc>
                <a:spcPct val="70000"/>
              </a:lnSpc>
              <a:spcBef>
                <a:spcPts val="1400"/>
              </a:spcBef>
              <a:buFontTx/>
              <a:buChar char="•"/>
            </a:pPr>
            <a:r>
              <a:rPr lang="de-DE" sz="2000" smtClean="0">
                <a:cs typeface="Arial" charset="0"/>
              </a:rPr>
              <a:t>Verpflichtend für alle neuen Anwärter der Finanzverwaltung 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Multiplikatoren bereiten neue Anwärter auf die Prüfung vor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Unterstützend: Selbststudium Online / Schulungsunterlagen</a:t>
            </a:r>
          </a:p>
          <a:p>
            <a:r>
              <a:rPr lang="de-DE" sz="2000" smtClean="0"/>
              <a:t>Prüfungen an landeseigener Fachhochschule für Finanzen</a:t>
            </a:r>
          </a:p>
          <a:p>
            <a:r>
              <a:rPr lang="de-DE" sz="2000" smtClean="0"/>
              <a:t>ECDL geht in Benotung der Laufbahnprüfung ein (&lt;1%)</a:t>
            </a:r>
          </a:p>
        </p:txBody>
      </p:sp>
      <p:sp>
        <p:nvSpPr>
          <p:cNvPr id="646147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46148" name="Picture 6" descr="Sollzustand"/>
          <p:cNvPicPr>
            <a:picLocks noChangeAspect="1" noChangeArrowheads="1"/>
          </p:cNvPicPr>
          <p:nvPr/>
        </p:nvPicPr>
        <p:blipFill>
          <a:blip r:embed="rId3"/>
          <a:srcRect r="6844" b="6451"/>
          <a:stretch>
            <a:fillRect/>
          </a:stretch>
        </p:blipFill>
        <p:spPr bwMode="auto">
          <a:xfrm>
            <a:off x="7164388" y="4867275"/>
            <a:ext cx="19446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Projekt  „PC-Führerschein (ECDL)“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916113"/>
            <a:ext cx="8324850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Praktische Umsetzung 1/2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2000" b="1" smtClean="0"/>
          </a:p>
          <a:p>
            <a:pPr>
              <a:lnSpc>
                <a:spcPct val="70000"/>
              </a:lnSpc>
            </a:pPr>
            <a:r>
              <a:rPr lang="de-DE" sz="2000" smtClean="0"/>
              <a:t>Akkreditierung Oberfinanzdirektion zum ECDL – Prüfungszentrum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Ausbildung / Prüfung der Dozenten unserer Fachhochschule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Prüfberechtigung der Dozenten unserer Fachhochschule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Erstellung von Unterrichtsmaterial (roter Leitfaden)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Akzeptanzmanagement: Vortragsreihe, Infoportal</a:t>
            </a:r>
          </a:p>
          <a:p>
            <a:pPr>
              <a:lnSpc>
                <a:spcPct val="70000"/>
              </a:lnSpc>
            </a:pPr>
            <a:endParaRPr lang="de-DE" sz="2000" smtClean="0"/>
          </a:p>
          <a:p>
            <a:pPr>
              <a:lnSpc>
                <a:spcPct val="70000"/>
              </a:lnSpc>
            </a:pPr>
            <a:endParaRPr lang="de-DE" sz="2000" smtClean="0"/>
          </a:p>
          <a:p>
            <a:pPr>
              <a:lnSpc>
                <a:spcPct val="70000"/>
              </a:lnSpc>
            </a:pPr>
            <a:endParaRPr lang="de-DE" sz="2000" smtClean="0"/>
          </a:p>
        </p:txBody>
      </p:sp>
      <p:sp>
        <p:nvSpPr>
          <p:cNvPr id="648195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" name="Grafik 5" descr="Hak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2689225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Hak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3046413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Hak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25" y="3452813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Hak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3854450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Hak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249738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201" name="Picture 13" descr="Praktische Umsetzung_1"/>
          <p:cNvPicPr>
            <a:picLocks noChangeAspect="1" noChangeArrowheads="1"/>
          </p:cNvPicPr>
          <p:nvPr/>
        </p:nvPicPr>
        <p:blipFill>
          <a:blip r:embed="rId4"/>
          <a:srcRect b="2855"/>
          <a:stretch>
            <a:fillRect/>
          </a:stretch>
        </p:blipFill>
        <p:spPr bwMode="auto">
          <a:xfrm>
            <a:off x="6659563" y="4795838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Projekt  „PC-Führerschein (ECDL)“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916113"/>
            <a:ext cx="8013700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Praktische Umsetzung 2/2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2000" b="1" smtClean="0"/>
          </a:p>
          <a:p>
            <a:pPr>
              <a:lnSpc>
                <a:spcPct val="70000"/>
              </a:lnSpc>
            </a:pPr>
            <a:r>
              <a:rPr lang="de-DE" sz="2000" smtClean="0"/>
              <a:t>Zusammenfassende Ausbildung zu Arbeitsgemeinschaften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Ausbildung und Prüfung unserer Multiplikatoren (ECDL)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Ersten beiden „Prototyp – Prüfungen“  Januar 2015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Resümee und „Feinjustierung“ des Konzeptes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Offizieller Start ab 2015 für alle Anwärter </a:t>
            </a:r>
          </a:p>
          <a:p>
            <a:pPr>
              <a:lnSpc>
                <a:spcPct val="70000"/>
              </a:lnSpc>
            </a:pPr>
            <a:endParaRPr lang="de-DE" sz="2000" smtClean="0"/>
          </a:p>
          <a:p>
            <a:pPr>
              <a:lnSpc>
                <a:spcPct val="70000"/>
              </a:lnSpc>
            </a:pPr>
            <a:endParaRPr lang="de-DE" sz="2000" smtClean="0"/>
          </a:p>
        </p:txBody>
      </p:sp>
      <p:sp>
        <p:nvSpPr>
          <p:cNvPr id="650243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2" name="Grafik 6" descr="Hak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300" y="2679700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245" name="Picture 8" descr="Praktische Umsetzung_1"/>
          <p:cNvPicPr>
            <a:picLocks noChangeAspect="1" noChangeArrowheads="1"/>
          </p:cNvPicPr>
          <p:nvPr/>
        </p:nvPicPr>
        <p:blipFill>
          <a:blip r:embed="rId4"/>
          <a:srcRect b="2855"/>
          <a:stretch>
            <a:fillRect/>
          </a:stretch>
        </p:blipFill>
        <p:spPr bwMode="auto">
          <a:xfrm>
            <a:off x="6659563" y="4795838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6" descr="Hak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3071813"/>
            <a:ext cx="320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8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Projekt  „PC-Führerschein (ECDL)“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916113"/>
            <a:ext cx="8013700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Zukünftige Anwendung: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2000" b="1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Die Stellenbeschreibung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de-DE" sz="2000" smtClean="0"/>
              <a:t>Gilt für jede Stelle der Finanzverwaltung.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de-DE" sz="2000" smtClean="0"/>
              <a:t>Sie beschreibt u.a. die notwendige technische Kompetenz.</a:t>
            </a:r>
          </a:p>
          <a:p>
            <a:pPr>
              <a:lnSpc>
                <a:spcPct val="70000"/>
              </a:lnSpc>
              <a:buFontTx/>
              <a:buNone/>
            </a:pPr>
            <a:endParaRPr lang="de-DE" sz="2000" smtClean="0"/>
          </a:p>
          <a:p>
            <a:pPr>
              <a:lnSpc>
                <a:spcPct val="70000"/>
              </a:lnSpc>
            </a:pPr>
            <a:r>
              <a:rPr lang="de-DE" sz="2000" smtClean="0"/>
              <a:t>Für jede Stelle: PC-Führerschein „Start“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Zusätzlich, z.B. Betriebsprüfer: Tabellenkalkulation Advanced</a:t>
            </a:r>
          </a:p>
        </p:txBody>
      </p:sp>
      <p:sp>
        <p:nvSpPr>
          <p:cNvPr id="652291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52292" name="Picture 6" descr="Zusammenspiel"/>
          <p:cNvPicPr>
            <a:picLocks noChangeAspect="1" noChangeArrowheads="1"/>
          </p:cNvPicPr>
          <p:nvPr/>
        </p:nvPicPr>
        <p:blipFill>
          <a:blip r:embed="rId3"/>
          <a:srcRect l="4961" t="11308" r="6857"/>
          <a:stretch>
            <a:fillRect/>
          </a:stretch>
        </p:blipFill>
        <p:spPr bwMode="auto">
          <a:xfrm>
            <a:off x="6929438" y="4829175"/>
            <a:ext cx="21431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Projekt  „PC-Führerschein (ECDL)“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916113"/>
            <a:ext cx="8013700" cy="27987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Zukunft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		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Freiwillige Absolvierung des ECDL‘s für bestehende Mitarbeiter </a:t>
            </a:r>
          </a:p>
          <a:p>
            <a:pPr>
              <a:lnSpc>
                <a:spcPct val="70000"/>
              </a:lnSpc>
            </a:pPr>
            <a:r>
              <a:rPr lang="de-DE" sz="2000" smtClean="0"/>
              <a:t>Weitere ECDL-Module: </a:t>
            </a:r>
            <a:br>
              <a:rPr lang="de-DE" sz="2000" smtClean="0"/>
            </a:b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/>
              <a:t>-  IT-Sicherheit</a:t>
            </a:r>
            <a:br>
              <a:rPr lang="de-DE" sz="2000" smtClean="0"/>
            </a:b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/>
              <a:t>-  Online-Grundlagen</a:t>
            </a:r>
          </a:p>
        </p:txBody>
      </p:sp>
      <p:sp>
        <p:nvSpPr>
          <p:cNvPr id="654339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54340" name="Picture 6" descr="Zukunft"/>
          <p:cNvPicPr>
            <a:picLocks noChangeAspect="1" noChangeArrowheads="1"/>
          </p:cNvPicPr>
          <p:nvPr/>
        </p:nvPicPr>
        <p:blipFill>
          <a:blip r:embed="rId3"/>
          <a:srcRect r="2362" b="17043"/>
          <a:stretch>
            <a:fillRect/>
          </a:stretch>
        </p:blipFill>
        <p:spPr bwMode="auto">
          <a:xfrm>
            <a:off x="6156325" y="4757738"/>
            <a:ext cx="29527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Projekt  „PC-Führerschein (ECDL)“</a:t>
            </a:r>
          </a:p>
        </p:txBody>
      </p:sp>
      <p:sp>
        <p:nvSpPr>
          <p:cNvPr id="65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060575"/>
            <a:ext cx="8280400" cy="2447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1000" b="1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1000" b="1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1000" b="1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1000" b="1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sz="2000" b="1" smtClean="0"/>
              <a:t>Vielen  Dank  für  Ihre  Aufmerksamkeit 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2000" b="1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900" b="1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900" b="1" smtClean="0"/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de-DE" sz="1800" smtClean="0"/>
              <a:t>Für Fragen zu unserem  Projekt stehe ich Ihnen gerne zur Verfügung: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de-DE" sz="1800" smtClean="0"/>
              <a:t>Ralf Martin, OFD Koblenz, ralf.martin@ofd-ko.fin-rlp.de, +49 261 / 4932 - 36467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sz="1400" smtClean="0"/>
          </a:p>
        </p:txBody>
      </p:sp>
      <p:sp>
        <p:nvSpPr>
          <p:cNvPr id="656387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56388" name="Picture 6" descr="Danke"/>
          <p:cNvPicPr>
            <a:picLocks noChangeAspect="1" noChangeArrowheads="1"/>
          </p:cNvPicPr>
          <p:nvPr/>
        </p:nvPicPr>
        <p:blipFill>
          <a:blip r:embed="rId2"/>
          <a:srcRect t="3548" r="14857" b="7376"/>
          <a:stretch>
            <a:fillRect/>
          </a:stretch>
        </p:blipFill>
        <p:spPr bwMode="auto">
          <a:xfrm>
            <a:off x="6951663" y="4572000"/>
            <a:ext cx="2101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Oberfinanzdirektion Koblenz, Rheinland-Pfalz</a:t>
            </a:r>
          </a:p>
        </p:txBody>
      </p:sp>
      <p:sp>
        <p:nvSpPr>
          <p:cNvPr id="623618" name="Text Box 29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8" name="Grafik 7" descr="europa-lander-hauptstadte-karte_1.png"/>
          <p:cNvPicPr>
            <a:picLocks noChangeAspect="1"/>
          </p:cNvPicPr>
          <p:nvPr/>
        </p:nvPicPr>
        <p:blipFill>
          <a:blip r:embed="rId3"/>
          <a:srcRect t="504"/>
          <a:stretch>
            <a:fillRect/>
          </a:stretch>
        </p:blipFill>
        <p:spPr bwMode="auto">
          <a:xfrm>
            <a:off x="785813" y="1695450"/>
            <a:ext cx="58594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0" name="Freihandform 8"/>
          <p:cNvSpPr>
            <a:spLocks noChangeArrowheads="1"/>
          </p:cNvSpPr>
          <p:nvPr/>
        </p:nvSpPr>
        <p:spPr bwMode="auto">
          <a:xfrm>
            <a:off x="2114550" y="3398838"/>
            <a:ext cx="428625" cy="728662"/>
          </a:xfrm>
          <a:custGeom>
            <a:avLst/>
            <a:gdLst>
              <a:gd name="T0" fmla="*/ 57015 w 429388"/>
              <a:gd name="T1" fmla="*/ 135890 h 729406"/>
              <a:gd name="T2" fmla="*/ 72564 w 429388"/>
              <a:gd name="T3" fmla="*/ 151570 h 729406"/>
              <a:gd name="T4" fmla="*/ 98480 w 429388"/>
              <a:gd name="T5" fmla="*/ 219515 h 729406"/>
              <a:gd name="T6" fmla="*/ 88113 w 429388"/>
              <a:gd name="T7" fmla="*/ 303140 h 729406"/>
              <a:gd name="T8" fmla="*/ 62196 w 429388"/>
              <a:gd name="T9" fmla="*/ 365859 h 729406"/>
              <a:gd name="T10" fmla="*/ 41465 w 429388"/>
              <a:gd name="T11" fmla="*/ 397218 h 729406"/>
              <a:gd name="T12" fmla="*/ 15548 w 429388"/>
              <a:gd name="T13" fmla="*/ 475614 h 729406"/>
              <a:gd name="T14" fmla="*/ 0 w 429388"/>
              <a:gd name="T15" fmla="*/ 527883 h 729406"/>
              <a:gd name="T16" fmla="*/ 10364 w 429388"/>
              <a:gd name="T17" fmla="*/ 580147 h 729406"/>
              <a:gd name="T18" fmla="*/ 41465 w 429388"/>
              <a:gd name="T19" fmla="*/ 616733 h 729406"/>
              <a:gd name="T20" fmla="*/ 82930 w 429388"/>
              <a:gd name="T21" fmla="*/ 668998 h 729406"/>
              <a:gd name="T22" fmla="*/ 124396 w 429388"/>
              <a:gd name="T23" fmla="*/ 695131 h 729406"/>
              <a:gd name="T24" fmla="*/ 155494 w 429388"/>
              <a:gd name="T25" fmla="*/ 705584 h 729406"/>
              <a:gd name="T26" fmla="*/ 181410 w 429388"/>
              <a:gd name="T27" fmla="*/ 716036 h 729406"/>
              <a:gd name="T28" fmla="*/ 212509 w 429388"/>
              <a:gd name="T29" fmla="*/ 721265 h 729406"/>
              <a:gd name="T30" fmla="*/ 285073 w 429388"/>
              <a:gd name="T31" fmla="*/ 716036 h 729406"/>
              <a:gd name="T32" fmla="*/ 300622 w 429388"/>
              <a:gd name="T33" fmla="*/ 705584 h 729406"/>
              <a:gd name="T34" fmla="*/ 316170 w 429388"/>
              <a:gd name="T35" fmla="*/ 700358 h 729406"/>
              <a:gd name="T36" fmla="*/ 383552 w 429388"/>
              <a:gd name="T37" fmla="*/ 695131 h 729406"/>
              <a:gd name="T38" fmla="*/ 419835 w 429388"/>
              <a:gd name="T39" fmla="*/ 658545 h 729406"/>
              <a:gd name="T40" fmla="*/ 404284 w 429388"/>
              <a:gd name="T41" fmla="*/ 350179 h 729406"/>
              <a:gd name="T42" fmla="*/ 388737 w 429388"/>
              <a:gd name="T43" fmla="*/ 292687 h 729406"/>
              <a:gd name="T44" fmla="*/ 336905 w 429388"/>
              <a:gd name="T45" fmla="*/ 235195 h 729406"/>
              <a:gd name="T46" fmla="*/ 305808 w 429388"/>
              <a:gd name="T47" fmla="*/ 229967 h 729406"/>
              <a:gd name="T48" fmla="*/ 212509 w 429388"/>
              <a:gd name="T49" fmla="*/ 219515 h 729406"/>
              <a:gd name="T50" fmla="*/ 186592 w 429388"/>
              <a:gd name="T51" fmla="*/ 214289 h 729406"/>
              <a:gd name="T52" fmla="*/ 181410 w 429388"/>
              <a:gd name="T53" fmla="*/ 20908 h 729406"/>
              <a:gd name="T54" fmla="*/ 165861 w 429388"/>
              <a:gd name="T55" fmla="*/ 5231 h 729406"/>
              <a:gd name="T56" fmla="*/ 134762 w 429388"/>
              <a:gd name="T57" fmla="*/ 0 h 729406"/>
              <a:gd name="T58" fmla="*/ 119212 w 429388"/>
              <a:gd name="T59" fmla="*/ 5231 h 729406"/>
              <a:gd name="T60" fmla="*/ 82930 w 429388"/>
              <a:gd name="T61" fmla="*/ 62719 h 729406"/>
              <a:gd name="T62" fmla="*/ 72564 w 429388"/>
              <a:gd name="T63" fmla="*/ 104530 h 729406"/>
              <a:gd name="T64" fmla="*/ 57015 w 429388"/>
              <a:gd name="T65" fmla="*/ 135890 h 7294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9388"/>
              <a:gd name="T100" fmla="*/ 0 h 729406"/>
              <a:gd name="T101" fmla="*/ 429388 w 429388"/>
              <a:gd name="T102" fmla="*/ 729406 h 7294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9388" h="729406">
                <a:moveTo>
                  <a:pt x="58141" y="137424"/>
                </a:moveTo>
                <a:cubicBezTo>
                  <a:pt x="58141" y="145352"/>
                  <a:pt x="69984" y="146975"/>
                  <a:pt x="73997" y="153281"/>
                </a:cubicBezTo>
                <a:cubicBezTo>
                  <a:pt x="96014" y="187879"/>
                  <a:pt x="93842" y="189075"/>
                  <a:pt x="100425" y="221993"/>
                </a:cubicBezTo>
                <a:cubicBezTo>
                  <a:pt x="96901" y="250183"/>
                  <a:pt x="94936" y="278611"/>
                  <a:pt x="89854" y="306562"/>
                </a:cubicBezTo>
                <a:cubicBezTo>
                  <a:pt x="86477" y="325134"/>
                  <a:pt x="72671" y="354141"/>
                  <a:pt x="63426" y="369989"/>
                </a:cubicBezTo>
                <a:cubicBezTo>
                  <a:pt x="57024" y="380963"/>
                  <a:pt x="47966" y="390339"/>
                  <a:pt x="42284" y="401702"/>
                </a:cubicBezTo>
                <a:cubicBezTo>
                  <a:pt x="33904" y="418462"/>
                  <a:pt x="20354" y="461494"/>
                  <a:pt x="15856" y="480985"/>
                </a:cubicBezTo>
                <a:cubicBezTo>
                  <a:pt x="4575" y="529873"/>
                  <a:pt x="18820" y="496199"/>
                  <a:pt x="0" y="533841"/>
                </a:cubicBezTo>
                <a:cubicBezTo>
                  <a:pt x="3524" y="551459"/>
                  <a:pt x="4528" y="569775"/>
                  <a:pt x="10571" y="586696"/>
                </a:cubicBezTo>
                <a:cubicBezTo>
                  <a:pt x="15400" y="600219"/>
                  <a:pt x="33361" y="613149"/>
                  <a:pt x="42284" y="623695"/>
                </a:cubicBezTo>
                <a:cubicBezTo>
                  <a:pt x="56858" y="640919"/>
                  <a:pt x="65435" y="664592"/>
                  <a:pt x="84568" y="676550"/>
                </a:cubicBezTo>
                <a:cubicBezTo>
                  <a:pt x="98663" y="685359"/>
                  <a:pt x="111084" y="697722"/>
                  <a:pt x="126853" y="702978"/>
                </a:cubicBezTo>
                <a:cubicBezTo>
                  <a:pt x="137424" y="706502"/>
                  <a:pt x="148094" y="709741"/>
                  <a:pt x="158566" y="713549"/>
                </a:cubicBezTo>
                <a:cubicBezTo>
                  <a:pt x="167483" y="716791"/>
                  <a:pt x="175840" y="721624"/>
                  <a:pt x="184994" y="724120"/>
                </a:cubicBezTo>
                <a:cubicBezTo>
                  <a:pt x="195333" y="726940"/>
                  <a:pt x="206136" y="727644"/>
                  <a:pt x="216707" y="729406"/>
                </a:cubicBezTo>
                <a:cubicBezTo>
                  <a:pt x="241373" y="727644"/>
                  <a:pt x="266352" y="728418"/>
                  <a:pt x="290705" y="724120"/>
                </a:cubicBezTo>
                <a:cubicBezTo>
                  <a:pt x="296961" y="723016"/>
                  <a:pt x="300880" y="716390"/>
                  <a:pt x="306562" y="713549"/>
                </a:cubicBezTo>
                <a:cubicBezTo>
                  <a:pt x="311545" y="711058"/>
                  <a:pt x="316890" y="708955"/>
                  <a:pt x="322418" y="708264"/>
                </a:cubicBezTo>
                <a:cubicBezTo>
                  <a:pt x="345212" y="705415"/>
                  <a:pt x="368226" y="704740"/>
                  <a:pt x="391130" y="702978"/>
                </a:cubicBezTo>
                <a:cubicBezTo>
                  <a:pt x="425110" y="697315"/>
                  <a:pt x="429388" y="706880"/>
                  <a:pt x="428129" y="665979"/>
                </a:cubicBezTo>
                <a:cubicBezTo>
                  <a:pt x="424928" y="561945"/>
                  <a:pt x="429382" y="456799"/>
                  <a:pt x="412272" y="354132"/>
                </a:cubicBezTo>
                <a:cubicBezTo>
                  <a:pt x="408714" y="332783"/>
                  <a:pt x="408057" y="314908"/>
                  <a:pt x="396416" y="295991"/>
                </a:cubicBezTo>
                <a:cubicBezTo>
                  <a:pt x="388359" y="282898"/>
                  <a:pt x="364328" y="246157"/>
                  <a:pt x="343560" y="237850"/>
                </a:cubicBezTo>
                <a:cubicBezTo>
                  <a:pt x="333610" y="233870"/>
                  <a:pt x="322439" y="234194"/>
                  <a:pt x="311847" y="232564"/>
                </a:cubicBezTo>
                <a:cubicBezTo>
                  <a:pt x="265421" y="225422"/>
                  <a:pt x="271888" y="227010"/>
                  <a:pt x="216707" y="221993"/>
                </a:cubicBezTo>
                <a:cubicBezTo>
                  <a:pt x="207898" y="220231"/>
                  <a:pt x="191680" y="225582"/>
                  <a:pt x="190279" y="216708"/>
                </a:cubicBezTo>
                <a:cubicBezTo>
                  <a:pt x="180108" y="152294"/>
                  <a:pt x="191483" y="86031"/>
                  <a:pt x="184994" y="21142"/>
                </a:cubicBezTo>
                <a:cubicBezTo>
                  <a:pt x="184250" y="13704"/>
                  <a:pt x="175968" y="8322"/>
                  <a:pt x="169137" y="5286"/>
                </a:cubicBezTo>
                <a:cubicBezTo>
                  <a:pt x="159344" y="934"/>
                  <a:pt x="147995" y="1762"/>
                  <a:pt x="137424" y="0"/>
                </a:cubicBezTo>
                <a:cubicBezTo>
                  <a:pt x="132138" y="1762"/>
                  <a:pt x="125507" y="1346"/>
                  <a:pt x="121567" y="5286"/>
                </a:cubicBezTo>
                <a:cubicBezTo>
                  <a:pt x="114857" y="11996"/>
                  <a:pt x="90683" y="53235"/>
                  <a:pt x="84568" y="63427"/>
                </a:cubicBezTo>
                <a:cubicBezTo>
                  <a:pt x="81044" y="77522"/>
                  <a:pt x="78591" y="91928"/>
                  <a:pt x="73997" y="105711"/>
                </a:cubicBezTo>
                <a:cubicBezTo>
                  <a:pt x="62869" y="139096"/>
                  <a:pt x="58141" y="129496"/>
                  <a:pt x="58141" y="137424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endParaRPr lang="de-DE"/>
          </a:p>
        </p:txBody>
      </p:sp>
      <p:pic>
        <p:nvPicPr>
          <p:cNvPr id="14" name="Grafik 13" descr="europa-lander-hauptstadte-karte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675" y="3797300"/>
            <a:ext cx="12636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2" name="Rechteck 10"/>
          <p:cNvSpPr>
            <a:spLocks noChangeArrowheads="1"/>
          </p:cNvSpPr>
          <p:nvPr/>
        </p:nvSpPr>
        <p:spPr bwMode="auto">
          <a:xfrm>
            <a:off x="285750" y="3286125"/>
            <a:ext cx="428625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endParaRPr lang="de-DE"/>
          </a:p>
        </p:txBody>
      </p:sp>
      <p:pic>
        <p:nvPicPr>
          <p:cNvPr id="35" name="Grafik 34" descr="Deutschland.png"/>
          <p:cNvPicPr>
            <a:picLocks noChangeAspect="1"/>
          </p:cNvPicPr>
          <p:nvPr/>
        </p:nvPicPr>
        <p:blipFill>
          <a:blip r:embed="rId5"/>
          <a:srcRect l="12419" t="9375" r="9338" b="9375"/>
          <a:stretch>
            <a:fillRect/>
          </a:stretch>
        </p:blipFill>
        <p:spPr bwMode="auto">
          <a:xfrm>
            <a:off x="1214438" y="1643063"/>
            <a:ext cx="39814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Grafik 35" descr="Deutschland1.png"/>
          <p:cNvPicPr>
            <a:picLocks noChangeAspect="1"/>
          </p:cNvPicPr>
          <p:nvPr/>
        </p:nvPicPr>
        <p:blipFill>
          <a:blip r:embed="rId6"/>
          <a:srcRect l="12576" t="49225" r="60873" b="24989"/>
          <a:stretch>
            <a:fillRect/>
          </a:stretch>
        </p:blipFill>
        <p:spPr bwMode="auto">
          <a:xfrm>
            <a:off x="1217613" y="4056063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2143" name="Group 15"/>
          <p:cNvGrpSpPr>
            <a:grpSpLocks/>
          </p:cNvGrpSpPr>
          <p:nvPr/>
        </p:nvGrpSpPr>
        <p:grpSpPr bwMode="auto">
          <a:xfrm>
            <a:off x="2000250" y="1844675"/>
            <a:ext cx="6746875" cy="3425825"/>
            <a:chOff x="1260" y="1162"/>
            <a:chExt cx="4250" cy="2158"/>
          </a:xfrm>
        </p:grpSpPr>
        <p:pic>
          <p:nvPicPr>
            <p:cNvPr id="623626" name="Grafik 14" descr="OFD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75" y="1162"/>
              <a:ext cx="2135" cy="2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3627" name="Line 14"/>
            <p:cNvSpPr>
              <a:spLocks noChangeShapeType="1"/>
            </p:cNvSpPr>
            <p:nvPr/>
          </p:nvSpPr>
          <p:spPr bwMode="auto">
            <a:xfrm flipH="1">
              <a:off x="1260" y="2250"/>
              <a:ext cx="2475" cy="675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Hierachie der Finanzverwaltung RLP</a:t>
            </a:r>
          </a:p>
        </p:txBody>
      </p:sp>
      <p:sp>
        <p:nvSpPr>
          <p:cNvPr id="625666" name="Text Box 29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1916113"/>
            <a:ext cx="8013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endParaRPr lang="de-DE" sz="2000">
              <a:solidFill>
                <a:schemeClr val="tx1"/>
              </a:solidFill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ts val="1400"/>
              </a:spcBef>
            </a:pPr>
            <a:r>
              <a:rPr lang="de-DE" sz="2000">
                <a:solidFill>
                  <a:schemeClr val="tx1"/>
                </a:solidFill>
              </a:rPr>
              <a:t>Finanzministerium RLP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1400"/>
              </a:spcBef>
            </a:pPr>
            <a:endParaRPr lang="de-DE" sz="2000">
              <a:solidFill>
                <a:schemeClr val="tx1"/>
              </a:solidFill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ts val="1400"/>
              </a:spcBef>
            </a:pPr>
            <a:r>
              <a:rPr lang="de-DE" sz="2000" b="1">
                <a:solidFill>
                  <a:schemeClr val="tx1"/>
                </a:solidFill>
              </a:rPr>
              <a:t>Oberfinanzdirektion Koblenz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1400"/>
              </a:spcBef>
            </a:pPr>
            <a:endParaRPr lang="de-DE" sz="2000" b="1">
              <a:solidFill>
                <a:schemeClr val="tx1"/>
              </a:solidFill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ts val="1400"/>
              </a:spcBef>
            </a:pPr>
            <a:r>
              <a:rPr lang="de-DE" sz="2000">
                <a:solidFill>
                  <a:schemeClr val="tx1"/>
                </a:solidFill>
              </a:rPr>
              <a:t>Finanzämter, Fachhochschule, Fachschule</a:t>
            </a:r>
          </a:p>
        </p:txBody>
      </p:sp>
      <p:cxnSp>
        <p:nvCxnSpPr>
          <p:cNvPr id="2" name="Gerade Verbindung mit Pfeil 5"/>
          <p:cNvCxnSpPr>
            <a:cxnSpLocks noChangeShapeType="1"/>
          </p:cNvCxnSpPr>
          <p:nvPr/>
        </p:nvCxnSpPr>
        <p:spPr bwMode="auto">
          <a:xfrm rot="5400000">
            <a:off x="4358481" y="3312319"/>
            <a:ext cx="428625" cy="1588"/>
          </a:xfrm>
          <a:prstGeom prst="straightConnector1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" name="Gerade Verbindung mit Pfeil 5"/>
          <p:cNvCxnSpPr>
            <a:cxnSpLocks noChangeShapeType="1"/>
          </p:cNvCxnSpPr>
          <p:nvPr/>
        </p:nvCxnSpPr>
        <p:spPr bwMode="auto">
          <a:xfrm rot="5400000">
            <a:off x="4358481" y="4571207"/>
            <a:ext cx="428625" cy="1588"/>
          </a:xfrm>
          <a:prstGeom prst="straightConnector1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" name="Gerade Verbindung mit Pfeil 5"/>
          <p:cNvCxnSpPr>
            <a:cxnSpLocks noChangeShapeType="1"/>
          </p:cNvCxnSpPr>
          <p:nvPr/>
        </p:nvCxnSpPr>
        <p:spPr bwMode="auto">
          <a:xfrm rot="5400000">
            <a:off x="5715794" y="4564857"/>
            <a:ext cx="428625" cy="1587"/>
          </a:xfrm>
          <a:prstGeom prst="straightConnector1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" name="Gerade Verbindung mit Pfeil 5"/>
          <p:cNvCxnSpPr>
            <a:cxnSpLocks noChangeShapeType="1"/>
          </p:cNvCxnSpPr>
          <p:nvPr/>
        </p:nvCxnSpPr>
        <p:spPr bwMode="auto">
          <a:xfrm rot="5400000">
            <a:off x="2999581" y="4564857"/>
            <a:ext cx="428625" cy="1588"/>
          </a:xfrm>
          <a:prstGeom prst="straightConnector1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Oberfinanzdirektion Koblenz, Rheinland-Pfalz</a:t>
            </a:r>
          </a:p>
        </p:txBody>
      </p:sp>
      <p:sp>
        <p:nvSpPr>
          <p:cNvPr id="627714" name="Text Box 29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0713" y="1916113"/>
            <a:ext cx="8013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defRPr/>
            </a:pPr>
            <a:r>
              <a:rPr lang="de-DE" sz="20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 / Fakten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defRPr/>
            </a:pPr>
            <a:endParaRPr lang="de-DE" sz="20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buFontTx/>
              <a:buChar char="•"/>
              <a:defRPr/>
            </a:pPr>
            <a:r>
              <a:rPr lang="de-DE" sz="20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Mittelbehörde mit  26  nachgeordneten Finanzämtern </a:t>
            </a:r>
            <a:endParaRPr lang="de-DE" sz="2000" kern="0" dirty="0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buFontTx/>
              <a:buChar char="•"/>
              <a:defRPr/>
            </a:pPr>
            <a:r>
              <a:rPr lang="de-DE" sz="2000" kern="0" dirty="0">
                <a:solidFill>
                  <a:schemeClr val="tx1"/>
                </a:solidFill>
                <a:latin typeface="Arial" pitchFamily="34" charset="0"/>
                <a:cs typeface="+mn-cs"/>
              </a:rPr>
              <a:t>Steueraufkommen  22.173.034.000 €  (2013)</a:t>
            </a:r>
            <a:endParaRPr lang="de-DE" sz="20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buFontTx/>
              <a:buChar char="•"/>
              <a:defRPr/>
            </a:pPr>
            <a:r>
              <a:rPr lang="de-DE" sz="20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 7000  Bedienstete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buFontTx/>
              <a:buChar char="•"/>
              <a:defRPr/>
            </a:pPr>
            <a:r>
              <a:rPr lang="de-DE" sz="20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Personalreduzierung bis  2020  ca.  15 %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defRPr/>
            </a:pPr>
            <a:endParaRPr lang="de-DE" sz="20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Der Weg zum PC-Führerschein (ECDL)</a:t>
            </a:r>
          </a:p>
        </p:txBody>
      </p:sp>
      <p:sp>
        <p:nvSpPr>
          <p:cNvPr id="629762" name="Text Box 29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5950" y="1916113"/>
            <a:ext cx="8013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r>
              <a:rPr lang="de-DE" sz="2000" b="1">
                <a:solidFill>
                  <a:schemeClr val="tx1"/>
                </a:solidFill>
              </a:rPr>
              <a:t>Ursprung: PC Aus- und Fortbildungskonzept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</a:pPr>
            <a:endParaRPr lang="de-DE" sz="2000">
              <a:solidFill>
                <a:schemeClr val="tx1"/>
              </a:solidFill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r>
              <a:rPr lang="de-DE" sz="2000">
                <a:solidFill>
                  <a:schemeClr val="tx1"/>
                </a:solidFill>
              </a:rPr>
              <a:t>Ist- / Bedarfsanalyse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endParaRPr lang="de-DE" sz="2000">
              <a:solidFill>
                <a:schemeClr val="tx1"/>
              </a:solidFill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r>
              <a:rPr lang="de-DE" sz="2000">
                <a:solidFill>
                  <a:schemeClr val="tx1"/>
                </a:solidFill>
              </a:rPr>
              <a:t>Sollzustand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endParaRPr lang="de-DE" sz="2000">
              <a:solidFill>
                <a:schemeClr val="tx1"/>
              </a:solidFill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r>
              <a:rPr lang="de-DE" sz="2000" i="1">
                <a:solidFill>
                  <a:schemeClr val="tx1"/>
                </a:solidFill>
              </a:rPr>
              <a:t>Weiterbildung unserer Multiplikatoren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r>
              <a:rPr lang="de-DE" sz="2000" i="1">
                <a:solidFill>
                  <a:schemeClr val="tx1"/>
                </a:solidFill>
              </a:rPr>
              <a:t>Projekt: „PC – Führerschein“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1400"/>
              </a:spcBef>
            </a:pPr>
            <a:r>
              <a:rPr lang="de-DE" sz="2000" i="1">
                <a:solidFill>
                  <a:schemeClr val="tx1"/>
                </a:solidFill>
              </a:rPr>
              <a:t>Klickanleitungen</a:t>
            </a:r>
            <a:br>
              <a:rPr lang="de-DE" sz="2000" i="1">
                <a:solidFill>
                  <a:schemeClr val="tx1"/>
                </a:solidFill>
              </a:rPr>
            </a:br>
            <a:endParaRPr lang="de-DE" sz="2000" i="1">
              <a:solidFill>
                <a:schemeClr val="tx1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</a:pPr>
            <a:endParaRPr lang="de-DE" sz="2000">
              <a:solidFill>
                <a:schemeClr val="tx1"/>
              </a:solidFill>
            </a:endParaRPr>
          </a:p>
        </p:txBody>
      </p:sp>
      <p:cxnSp>
        <p:nvCxnSpPr>
          <p:cNvPr id="6" name="Gerade Verbindung mit Pfeil 5"/>
          <p:cNvCxnSpPr>
            <a:cxnSpLocks noChangeShapeType="1"/>
          </p:cNvCxnSpPr>
          <p:nvPr/>
        </p:nvCxnSpPr>
        <p:spPr bwMode="auto">
          <a:xfrm rot="5400000">
            <a:off x="4356894" y="2604294"/>
            <a:ext cx="428625" cy="1587"/>
          </a:xfrm>
          <a:prstGeom prst="straightConnector1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" name="Gerade Verbindung mit Pfeil 7"/>
          <p:cNvCxnSpPr>
            <a:cxnSpLocks noChangeShapeType="1"/>
          </p:cNvCxnSpPr>
          <p:nvPr/>
        </p:nvCxnSpPr>
        <p:spPr bwMode="auto">
          <a:xfrm rot="5400000">
            <a:off x="4356894" y="3461544"/>
            <a:ext cx="428625" cy="1587"/>
          </a:xfrm>
          <a:prstGeom prst="straightConnector1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rot="5400000">
            <a:off x="4355306" y="4318794"/>
            <a:ext cx="428625" cy="1588"/>
          </a:xfrm>
          <a:prstGeom prst="straightConnector1">
            <a:avLst/>
          </a:prstGeom>
          <a:noFill/>
          <a:ln w="25400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0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7975"/>
          </a:xfrm>
        </p:spPr>
        <p:txBody>
          <a:bodyPr/>
          <a:lstStyle/>
          <a:p>
            <a:r>
              <a:rPr lang="de-DE" sz="2000" b="1" smtClean="0"/>
              <a:t>Projekt  „Aus- und Fortbildungskonzept“</a:t>
            </a:r>
          </a:p>
        </p:txBody>
      </p:sp>
      <p:sp>
        <p:nvSpPr>
          <p:cNvPr id="631810" name="Text Box 29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1463" y="6021388"/>
            <a:ext cx="25003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1400"/>
              </a:spcBef>
              <a:defRPr/>
            </a:pPr>
            <a:r>
              <a:rPr lang="de-DE" sz="20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Projektstart 2012</a:t>
            </a:r>
          </a:p>
        </p:txBody>
      </p:sp>
      <p:pic>
        <p:nvPicPr>
          <p:cNvPr id="631812" name="Picture 6" descr="Schulung"/>
          <p:cNvPicPr>
            <a:picLocks noChangeAspect="1" noChangeArrowheads="1"/>
          </p:cNvPicPr>
          <p:nvPr/>
        </p:nvPicPr>
        <p:blipFill>
          <a:blip r:embed="rId3"/>
          <a:srcRect l="1462" t="9094" r="1331" b="8620"/>
          <a:stretch>
            <a:fillRect/>
          </a:stretch>
        </p:blipFill>
        <p:spPr bwMode="auto">
          <a:xfrm>
            <a:off x="1763713" y="2008188"/>
            <a:ext cx="561657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5" name="Text Box 6"/>
          <p:cNvSpPr txBox="1">
            <a:spLocks noChangeArrowheads="1"/>
          </p:cNvSpPr>
          <p:nvPr/>
        </p:nvSpPr>
        <p:spPr bwMode="auto">
          <a:xfrm>
            <a:off x="2892425" y="2852738"/>
            <a:ext cx="23590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50" b="1" dirty="0">
                <a:solidFill>
                  <a:schemeClr val="tx1"/>
                </a:solidFill>
              </a:rPr>
              <a:t>Aus- u. Fortbildungskonzept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Projekt  „Aus- und Fortbildungskonzept“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916113"/>
            <a:ext cx="8013700" cy="4525962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 smtClean="0"/>
              <a:t>Entscheidung -&gt; Auftrag</a:t>
            </a:r>
          </a:p>
          <a:p>
            <a:pPr>
              <a:buFontTx/>
              <a:buNone/>
            </a:pPr>
            <a:endParaRPr lang="de-DE" sz="2000" smtClean="0"/>
          </a:p>
          <a:p>
            <a:pPr>
              <a:buFontTx/>
              <a:buNone/>
            </a:pPr>
            <a:r>
              <a:rPr lang="de-DE" sz="2000" smtClean="0"/>
              <a:t>Erstellung eines Konzeptes zur Schaffung eines </a:t>
            </a:r>
            <a:r>
              <a:rPr lang="de-DE" sz="2000" b="1" u="sng" smtClean="0"/>
              <a:t>einheitlichen</a:t>
            </a:r>
            <a:r>
              <a:rPr lang="de-DE" sz="2000" smtClean="0"/>
              <a:t> Bildungs-Mindeststandards in den Bereichen:</a:t>
            </a:r>
          </a:p>
          <a:p>
            <a:r>
              <a:rPr lang="de-DE" sz="2000" smtClean="0"/>
              <a:t>Allgemeine, nicht steuerfachliche Software</a:t>
            </a:r>
          </a:p>
          <a:p>
            <a:r>
              <a:rPr lang="de-DE" sz="2000" smtClean="0"/>
              <a:t>Microsoft – Windows </a:t>
            </a:r>
            <a:r>
              <a:rPr lang="de-DE" sz="2000" baseline="30000" smtClean="0"/>
              <a:t>®</a:t>
            </a:r>
            <a:r>
              <a:rPr lang="de-DE" sz="2000" smtClean="0"/>
              <a:t>  Betriebssystem</a:t>
            </a:r>
          </a:p>
          <a:p>
            <a:r>
              <a:rPr lang="de-DE" sz="2000" smtClean="0"/>
              <a:t>Intranet und Internet </a:t>
            </a:r>
          </a:p>
          <a:p>
            <a:r>
              <a:rPr lang="de-DE" sz="2000" smtClean="0"/>
              <a:t>Microsoft  Office </a:t>
            </a:r>
            <a:r>
              <a:rPr lang="de-DE" sz="2000" baseline="30000" smtClean="0"/>
              <a:t>®</a:t>
            </a:r>
            <a:endParaRPr lang="de-DE" sz="2000" smtClean="0"/>
          </a:p>
          <a:p>
            <a:pPr>
              <a:buFontTx/>
              <a:buNone/>
            </a:pPr>
            <a:endParaRPr lang="de-DE" sz="2000" smtClean="0"/>
          </a:p>
        </p:txBody>
      </p:sp>
      <p:sp>
        <p:nvSpPr>
          <p:cNvPr id="633859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633860" name="Picture 9" descr="Auftr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213" y="4668838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1" name="Text Box 6"/>
          <p:cNvSpPr txBox="1">
            <a:spLocks noChangeArrowheads="1"/>
          </p:cNvSpPr>
          <p:nvPr/>
        </p:nvSpPr>
        <p:spPr bwMode="auto">
          <a:xfrm>
            <a:off x="6659563" y="4076700"/>
            <a:ext cx="358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5400" b="1">
                <a:solidFill>
                  <a:srgbClr val="FF0000"/>
                </a:solidFill>
                <a:latin typeface="Batang" pitchFamily="18" charset="-127"/>
              </a:rPr>
              <a:t>!</a:t>
            </a:r>
          </a:p>
        </p:txBody>
      </p:sp>
      <p:sp>
        <p:nvSpPr>
          <p:cNvPr id="633862" name="AutoShape 7"/>
          <p:cNvSpPr>
            <a:spLocks noChangeArrowheads="1"/>
          </p:cNvSpPr>
          <p:nvPr/>
        </p:nvSpPr>
        <p:spPr bwMode="auto">
          <a:xfrm>
            <a:off x="6227763" y="4149725"/>
            <a:ext cx="1225550" cy="792163"/>
          </a:xfrm>
          <a:prstGeom prst="wedgeEllipseCallout">
            <a:avLst>
              <a:gd name="adj1" fmla="val 56218"/>
              <a:gd name="adj2" fmla="val 73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7975"/>
          </a:xfrm>
        </p:spPr>
        <p:txBody>
          <a:bodyPr/>
          <a:lstStyle/>
          <a:p>
            <a:r>
              <a:rPr lang="de-DE" sz="2000" b="1" smtClean="0"/>
              <a:t>Projekt  „Aus- und Fortbildungskonzept“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916113"/>
            <a:ext cx="8013700" cy="4525962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 smtClean="0"/>
              <a:t>Ist- / Bedarfsanalyse</a:t>
            </a:r>
          </a:p>
          <a:p>
            <a:pPr>
              <a:buFontTx/>
              <a:buNone/>
            </a:pPr>
            <a:endParaRPr lang="de-DE" sz="2000" b="1" smtClean="0"/>
          </a:p>
          <a:p>
            <a:r>
              <a:rPr lang="de-DE" sz="2000" smtClean="0"/>
              <a:t>Persönliche Gespräche mit Anwendern in den Finanzämtern</a:t>
            </a:r>
          </a:p>
          <a:p>
            <a:r>
              <a:rPr lang="de-DE" sz="2000" smtClean="0"/>
              <a:t>Persönliche Gespräche mit unseren Multiplikatoren </a:t>
            </a:r>
          </a:p>
          <a:p>
            <a:r>
              <a:rPr lang="de-DE" sz="2000" smtClean="0"/>
              <a:t>Auswertung der Mitarbeiterbefragungen</a:t>
            </a:r>
          </a:p>
          <a:p>
            <a:r>
              <a:rPr lang="de-DE" sz="2000" smtClean="0"/>
              <a:t>Auswertung vergangener Supportfälle</a:t>
            </a:r>
          </a:p>
          <a:p>
            <a:r>
              <a:rPr lang="de-DE" sz="2000" smtClean="0"/>
              <a:t>Landesweite Fragebogenaktion</a:t>
            </a:r>
          </a:p>
        </p:txBody>
      </p:sp>
      <p:sp>
        <p:nvSpPr>
          <p:cNvPr id="635907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238602" name="Picture 10" descr="Fr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975" y="4765675"/>
            <a:ext cx="2089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5" name="Picture 13" descr="Gesprä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4660900"/>
            <a:ext cx="259238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6" name="Picture 14" descr="Fragebo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895850"/>
            <a:ext cx="18716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9" name="Picture 17" descr="Suppo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9900" y="4724400"/>
            <a:ext cx="216058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10" name="Picture 18" descr="Mitarbeiterbefragung"/>
          <p:cNvPicPr>
            <a:picLocks noChangeAspect="1" noChangeArrowheads="1"/>
          </p:cNvPicPr>
          <p:nvPr/>
        </p:nvPicPr>
        <p:blipFill>
          <a:blip r:embed="rId7"/>
          <a:srcRect t="8774" b="7086"/>
          <a:stretch>
            <a:fillRect/>
          </a:stretch>
        </p:blipFill>
        <p:spPr bwMode="auto">
          <a:xfrm>
            <a:off x="6372225" y="4489450"/>
            <a:ext cx="27162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79525"/>
            <a:ext cx="5867400" cy="304800"/>
          </a:xfrm>
        </p:spPr>
        <p:txBody>
          <a:bodyPr/>
          <a:lstStyle/>
          <a:p>
            <a:r>
              <a:rPr lang="de-DE" sz="2000" b="1" smtClean="0"/>
              <a:t>Projekt  „Aus- und Fortbildungskonzept“</a:t>
            </a:r>
          </a:p>
        </p:txBody>
      </p:sp>
      <p:sp>
        <p:nvSpPr>
          <p:cNvPr id="637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916113"/>
            <a:ext cx="8013700" cy="433387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 smtClean="0"/>
              <a:t>Ergebnisauszug der Fragebogen / Umfragen</a:t>
            </a:r>
          </a:p>
        </p:txBody>
      </p:sp>
      <p:sp>
        <p:nvSpPr>
          <p:cNvPr id="637955" name="Text Box 4"/>
          <p:cNvSpPr txBox="1">
            <a:spLocks noChangeArrowheads="1"/>
          </p:cNvSpPr>
          <p:nvPr/>
        </p:nvSpPr>
        <p:spPr bwMode="auto">
          <a:xfrm>
            <a:off x="611188" y="5894388"/>
            <a:ext cx="7848600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 l="935" t="3648" r="935" b="2554"/>
          <a:stretch>
            <a:fillRect/>
          </a:stretch>
        </p:blipFill>
        <p:spPr bwMode="auto">
          <a:xfrm>
            <a:off x="395288" y="2420938"/>
            <a:ext cx="82804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fzählung Standart">
  <a:themeElements>
    <a:clrScheme name="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FFFFFF"/>
      </a:accent3>
      <a:accent4>
        <a:srgbClr val="000000"/>
      </a:accent4>
      <a:accent5>
        <a:srgbClr val="F1E5E8"/>
      </a:accent5>
      <a:accent6>
        <a:srgbClr val="BB959C"/>
      </a:accent6>
      <a:hlink>
        <a:srgbClr val="CCB400"/>
      </a:hlink>
      <a:folHlink>
        <a:srgbClr val="8C9EA0"/>
      </a:folHlink>
    </a:clrScheme>
    <a:fontScheme name="Aufzählung Stand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Aufzählung Stand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3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Masterfolie_CD</Template>
  <TotalTime>0</TotalTime>
  <Words>686</Words>
  <Application>Microsoft Office PowerPoint</Application>
  <PresentationFormat>On-screen Show (4:3)</PresentationFormat>
  <Paragraphs>171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Aufzählung Standart</vt:lpstr>
      <vt:lpstr>Image</vt:lpstr>
      <vt:lpstr>Einführung des PC-Führerscheins in der  Finanzverwaltung Rheinland-Pfalz</vt:lpstr>
      <vt:lpstr>Oberfinanzdirektion Koblenz, Rheinland-Pfalz</vt:lpstr>
      <vt:lpstr>Hierachie der Finanzverwaltung RLP</vt:lpstr>
      <vt:lpstr>Oberfinanzdirektion Koblenz, Rheinland-Pfalz</vt:lpstr>
      <vt:lpstr>Der Weg zum PC-Führerschein (ECDL)</vt:lpstr>
      <vt:lpstr>Projekt  „Aus- und Fortbildungskonzept“</vt:lpstr>
      <vt:lpstr>Projekt  „Aus- und Fortbildungskonzept“</vt:lpstr>
      <vt:lpstr>Projekt  „Aus- und Fortbildungskonzept“</vt:lpstr>
      <vt:lpstr>Projekt  „Aus- und Fortbildungskonzept“</vt:lpstr>
      <vt:lpstr>Projekt  „Aus- und Fortbildungskonzept“</vt:lpstr>
      <vt:lpstr>PowerPoint Presentation</vt:lpstr>
      <vt:lpstr>Projekt  „PC-Führerschein (ECDL)“</vt:lpstr>
      <vt:lpstr>Projekt  „PC-Führerschein (ECDL)“</vt:lpstr>
      <vt:lpstr>Projekt  „PC-Führerschein (ECDL)“</vt:lpstr>
      <vt:lpstr>Projekt  „PC-Führerschein (ECDL)“</vt:lpstr>
      <vt:lpstr>Projekt  „PC-Führerschein (ECDL)“</vt:lpstr>
      <vt:lpstr>Projekt  „PC-Führerschein (ECDL)“</vt:lpstr>
      <vt:lpstr>Projekt  „PC-Führerschein (ECDL)“</vt:lpstr>
    </vt:vector>
  </TitlesOfParts>
  <Company>Finanzverwaltung Rheinland-Pfalz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Bersem, Johannes</dc:creator>
  <cp:lastModifiedBy>CESI - Elisa Ciani</cp:lastModifiedBy>
  <cp:revision>437</cp:revision>
  <dcterms:created xsi:type="dcterms:W3CDTF">2009-11-06T08:58:38Z</dcterms:created>
  <dcterms:modified xsi:type="dcterms:W3CDTF">2014-06-23T07:49:52Z</dcterms:modified>
</cp:coreProperties>
</file>