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1698" r:id="rId3"/>
    <p:sldId id="1868" r:id="rId4"/>
    <p:sldId id="1885" r:id="rId5"/>
    <p:sldId id="1886" r:id="rId6"/>
    <p:sldId id="1882" r:id="rId7"/>
    <p:sldId id="1824" r:id="rId8"/>
    <p:sldId id="1887" r:id="rId9"/>
    <p:sldId id="1837" r:id="rId10"/>
    <p:sldId id="1660" r:id="rId11"/>
    <p:sldId id="1883" r:id="rId12"/>
    <p:sldId id="1836" r:id="rId13"/>
    <p:sldId id="1888" r:id="rId14"/>
    <p:sldId id="1829" r:id="rId15"/>
    <p:sldId id="1828" r:id="rId16"/>
    <p:sldId id="1792" r:id="rId17"/>
    <p:sldId id="1884" r:id="rId18"/>
  </p:sldIdLst>
  <p:sldSz cx="9144000" cy="6858000" type="screen4x3"/>
  <p:notesSz cx="6877050" cy="1000125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9CCFF"/>
    <a:srgbClr val="00CCFF"/>
    <a:srgbClr val="0099CC"/>
    <a:srgbClr val="006699"/>
    <a:srgbClr val="006666"/>
    <a:srgbClr val="FF6D4B"/>
    <a:srgbClr val="00CC99"/>
    <a:srgbClr val="FF3300"/>
    <a:srgbClr val="FF4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44" autoAdjust="0"/>
    <p:restoredTop sz="85507" autoAdjust="0"/>
  </p:normalViewPr>
  <p:slideViewPr>
    <p:cSldViewPr>
      <p:cViewPr>
        <p:scale>
          <a:sx n="80" d="100"/>
          <a:sy n="80" d="100"/>
        </p:scale>
        <p:origin x="-888" y="-306"/>
      </p:cViewPr>
      <p:guideLst>
        <p:guide orient="horz" pos="2160"/>
        <p:guide pos="5533"/>
        <p:guide pos="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75" d="100"/>
          <a:sy n="75" d="100"/>
        </p:scale>
        <p:origin x="-1416" y="-72"/>
      </p:cViewPr>
      <p:guideLst>
        <p:guide orient="horz" pos="3151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80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l" defTabSz="929129">
              <a:defRPr b="0">
                <a:solidFill>
                  <a:schemeClr val="tx1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6246" y="0"/>
            <a:ext cx="298080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29129">
              <a:defRPr b="0">
                <a:solidFill>
                  <a:schemeClr val="tx1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228"/>
            <a:ext cx="298080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l" defTabSz="929129">
              <a:defRPr b="0">
                <a:solidFill>
                  <a:schemeClr val="tx1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6246" y="9502228"/>
            <a:ext cx="298080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29129">
              <a:defRPr b="0" smtClean="0">
                <a:solidFill>
                  <a:schemeClr val="tx1"/>
                </a:solidFill>
                <a:ea typeface="ＭＳ Ｐゴシック" pitchFamily="66" charset="-128"/>
              </a:defRPr>
            </a:lvl1pPr>
          </a:lstStyle>
          <a:p>
            <a:pPr>
              <a:defRPr/>
            </a:pPr>
            <a:fld id="{D818F004-F5DB-42EA-9F66-236814A4C4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459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80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l" defTabSz="929129">
              <a:defRPr b="0">
                <a:solidFill>
                  <a:schemeClr val="tx1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6246" y="0"/>
            <a:ext cx="298080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29129">
              <a:defRPr b="0">
                <a:solidFill>
                  <a:schemeClr val="tx1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9300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442" y="4748715"/>
            <a:ext cx="5046168" cy="450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228"/>
            <a:ext cx="298080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l" defTabSz="929129">
              <a:defRPr b="0">
                <a:solidFill>
                  <a:schemeClr val="tx1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6246" y="9502228"/>
            <a:ext cx="298080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29129">
              <a:defRPr b="0" smtClean="0">
                <a:solidFill>
                  <a:schemeClr val="tx1"/>
                </a:solidFill>
                <a:ea typeface="ＭＳ Ｐゴシック" pitchFamily="66" charset="-128"/>
              </a:defRPr>
            </a:lvl1pPr>
          </a:lstStyle>
          <a:p>
            <a:pPr>
              <a:defRPr/>
            </a:pPr>
            <a:fld id="{98DB9E05-31B4-4A78-8D4F-9D027695FB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786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99745-1560-4C11-BE6E-B78CD8680926}" type="slidenum">
              <a:rPr lang="es-ES"/>
              <a:pPr/>
              <a:t>1</a:t>
            </a:fld>
            <a:endParaRPr lang="es-E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9300"/>
            <a:ext cx="5002212" cy="37512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5" y="4750314"/>
            <a:ext cx="5502282" cy="4500802"/>
          </a:xfrm>
          <a:noFill/>
          <a:ln/>
        </p:spPr>
        <p:txBody>
          <a:bodyPr/>
          <a:lstStyle/>
          <a:p>
            <a:pPr eaLnBrk="1" hangingPunct="1"/>
            <a:endParaRPr lang="ca-E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ca-ES">
              <a:ea typeface="ＭＳ Ｐゴシック" charset="0"/>
            </a:endParaRPr>
          </a:p>
        </p:txBody>
      </p:sp>
      <p:sp>
        <p:nvSpPr>
          <p:cNvPr id="29700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129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9711" indent="-288350" defTabSz="929129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53401" indent="-230680" defTabSz="929129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14762" indent="-230680" defTabSz="929129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76122" indent="-230680" defTabSz="929129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37483" indent="-230680" algn="ctr" defTabSz="9291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98843" indent="-230680" algn="ctr" defTabSz="9291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60204" indent="-230680" algn="ctr" defTabSz="9291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921564" indent="-230680" algn="ctr" defTabSz="9291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3D9B0CE-4E6F-9B4E-A810-5B78202F5892}" type="slidenum">
              <a:rPr lang="es-ES" b="0">
                <a:solidFill>
                  <a:schemeClr val="tx1"/>
                </a:solidFill>
              </a:rPr>
              <a:pPr eaLnBrk="1" hangingPunct="1"/>
              <a:t>14</a:t>
            </a:fld>
            <a:endParaRPr lang="es-ES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B9E05-31B4-4A78-8D4F-9D027695FBC8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9BC94-93D9-4B9E-9C33-0409276FDB07}" type="slidenum">
              <a:rPr lang="es-ES"/>
              <a:pPr/>
              <a:t>16</a:t>
            </a:fld>
            <a:endParaRPr lang="es-ES"/>
          </a:p>
        </p:txBody>
      </p:sp>
      <p:sp>
        <p:nvSpPr>
          <p:cNvPr id="178179" name="Rectangle 7"/>
          <p:cNvSpPr txBox="1">
            <a:spLocks noGrp="1" noChangeArrowheads="1"/>
          </p:cNvSpPr>
          <p:nvPr/>
        </p:nvSpPr>
        <p:spPr bwMode="auto">
          <a:xfrm>
            <a:off x="3894640" y="9500628"/>
            <a:ext cx="298080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03" tIns="46302" rIns="92603" bIns="46302" anchor="b"/>
          <a:lstStyle/>
          <a:p>
            <a:pPr algn="r" defTabSz="927527"/>
            <a:fld id="{376AE4C2-72AE-42E7-ABAF-56FFFE50EE03}" type="slidenum">
              <a:rPr lang="es-ES" b="0">
                <a:solidFill>
                  <a:schemeClr val="tx1"/>
                </a:solidFill>
                <a:latin typeface="Arial" charset="0"/>
              </a:rPr>
              <a:pPr algn="r" defTabSz="927527"/>
              <a:t>16</a:t>
            </a:fld>
            <a:endParaRPr lang="es-E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8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02212" cy="3751263"/>
          </a:xfrm>
          <a:ln/>
        </p:spPr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5" y="4750314"/>
            <a:ext cx="5502282" cy="4500802"/>
          </a:xfrm>
          <a:noFill/>
          <a:ln/>
        </p:spPr>
        <p:txBody>
          <a:bodyPr lIns="92603" tIns="46302" rIns="92603" bIns="46302"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ts val="2624"/>
              </a:lnSpc>
              <a:spcBef>
                <a:spcPts val="605"/>
              </a:spcBef>
              <a:spcAft>
                <a:spcPts val="605"/>
              </a:spcAft>
            </a:pPr>
            <a:r>
              <a:rPr lang="en-US" sz="2000" dirty="0">
                <a:latin typeface="Arial" charset="0"/>
              </a:rPr>
              <a:t>Rethinking &amp; Transforming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B9E05-31B4-4A78-8D4F-9D027695FBC8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39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3450" y="747713"/>
            <a:ext cx="5008563" cy="375602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98D1C-4DC3-4D05-B4AA-FA93C9D83320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3450" y="747713"/>
            <a:ext cx="5008563" cy="375602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98D1C-4DC3-4D05-B4AA-FA93C9D83320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3450" y="747713"/>
            <a:ext cx="5008563" cy="375602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98D1C-4DC3-4D05-B4AA-FA93C9D83320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 smtClean="0"/>
          </a:p>
          <a:p>
            <a:pPr algn="l">
              <a:lnSpc>
                <a:spcPct val="150000"/>
              </a:lnSpc>
            </a:pPr>
            <a:r>
              <a:rPr lang="ca-ES" sz="2000" dirty="0">
                <a:solidFill>
                  <a:srgbClr val="006699"/>
                </a:solidFill>
              </a:rPr>
              <a:t>e-</a:t>
            </a:r>
            <a:r>
              <a:rPr lang="ca-ES" sz="2000" dirty="0" err="1">
                <a:solidFill>
                  <a:srgbClr val="006699"/>
                </a:solidFill>
              </a:rPr>
              <a:t>Invoicing</a:t>
            </a:r>
            <a:endParaRPr lang="ca-ES" sz="2000" dirty="0">
              <a:solidFill>
                <a:srgbClr val="006699"/>
              </a:solidFill>
            </a:endParaRPr>
          </a:p>
          <a:p>
            <a:pPr algn="l">
              <a:lnSpc>
                <a:spcPct val="150000"/>
              </a:lnSpc>
            </a:pPr>
            <a:r>
              <a:rPr lang="ca-ES" sz="2000" dirty="0">
                <a:solidFill>
                  <a:srgbClr val="006699"/>
                </a:solidFill>
              </a:rPr>
              <a:t>E-</a:t>
            </a:r>
            <a:r>
              <a:rPr lang="ca-ES" sz="2000" dirty="0" err="1">
                <a:solidFill>
                  <a:srgbClr val="006699"/>
                </a:solidFill>
              </a:rPr>
              <a:t>Notification</a:t>
            </a:r>
            <a:endParaRPr lang="ca-ES" sz="2000" dirty="0">
              <a:solidFill>
                <a:srgbClr val="006699"/>
              </a:solidFill>
            </a:endParaRPr>
          </a:p>
          <a:p>
            <a:pPr algn="l">
              <a:lnSpc>
                <a:spcPct val="150000"/>
              </a:lnSpc>
            </a:pPr>
            <a:r>
              <a:rPr lang="ca-ES" sz="2000" dirty="0">
                <a:solidFill>
                  <a:srgbClr val="006699"/>
                </a:solidFill>
              </a:rPr>
              <a:t>e-</a:t>
            </a:r>
            <a:r>
              <a:rPr lang="ca-ES" sz="2000" dirty="0" err="1">
                <a:solidFill>
                  <a:srgbClr val="006699"/>
                </a:solidFill>
              </a:rPr>
              <a:t>Procurement</a:t>
            </a:r>
            <a:endParaRPr lang="ca-ES" sz="2000" dirty="0">
              <a:solidFill>
                <a:srgbClr val="006699"/>
              </a:solidFill>
            </a:endParaRPr>
          </a:p>
          <a:p>
            <a:pPr marL="267526" lvl="1" indent="-181020" defTabSz="92272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Calls for tenders: </a:t>
            </a:r>
            <a:r>
              <a:rPr lang="ca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businesses</a:t>
            </a:r>
            <a:r>
              <a:rPr lang="ca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a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endParaRPr lang="ca-E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7526" lvl="1" indent="-181020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E-</a:t>
            </a:r>
            <a:r>
              <a:rPr lang="ca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submission</a:t>
            </a:r>
            <a:r>
              <a:rPr lang="ca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Tenders</a:t>
            </a:r>
          </a:p>
          <a:p>
            <a:pPr marL="0" lvl="1" defTabSz="922721">
              <a:defRPr/>
            </a:pPr>
            <a:endParaRPr lang="ca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B9E05-31B4-4A78-8D4F-9D027695FBC8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23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4" defTabSz="922721">
              <a:defRPr/>
            </a:pPr>
            <a:r>
              <a:rPr lang="ca-ES" sz="1000" dirty="0" err="1"/>
              <a:t>Spanish</a:t>
            </a:r>
            <a:r>
              <a:rPr lang="ca-ES" sz="1000" dirty="0"/>
              <a:t> </a:t>
            </a:r>
            <a:r>
              <a:rPr lang="ca-ES" sz="1000" dirty="0" err="1"/>
              <a:t>goverment</a:t>
            </a:r>
            <a:r>
              <a:rPr lang="ca-ES" sz="1000" dirty="0"/>
              <a:t> Reports &amp; Informe </a:t>
            </a:r>
            <a:r>
              <a:rPr lang="ca-ES" sz="1000" dirty="0" err="1"/>
              <a:t>Billentis</a:t>
            </a:r>
            <a:r>
              <a:rPr lang="ca-ES" sz="1000" dirty="0"/>
              <a:t> 2012 “E-</a:t>
            </a:r>
            <a:r>
              <a:rPr lang="ca-ES" sz="1000" dirty="0" err="1"/>
              <a:t>Invoicing</a:t>
            </a:r>
            <a:r>
              <a:rPr lang="ca-ES" sz="1000" dirty="0"/>
              <a:t>/E-</a:t>
            </a:r>
            <a:r>
              <a:rPr lang="ca-ES" sz="1000" dirty="0" err="1"/>
              <a:t>Billing</a:t>
            </a:r>
            <a:r>
              <a:rPr lang="ca-ES" sz="1000" dirty="0"/>
              <a:t>. </a:t>
            </a:r>
            <a:r>
              <a:rPr lang="ca-ES" sz="1000" dirty="0" err="1"/>
              <a:t>Opportunities</a:t>
            </a:r>
            <a:r>
              <a:rPr lang="ca-ES" sz="1000" dirty="0"/>
              <a:t> in a </a:t>
            </a:r>
            <a:r>
              <a:rPr lang="ca-ES" sz="1000" dirty="0" err="1"/>
              <a:t>challenging</a:t>
            </a:r>
            <a:r>
              <a:rPr lang="ca-ES" sz="1000" dirty="0"/>
              <a:t> </a:t>
            </a:r>
            <a:r>
              <a:rPr lang="ca-ES" sz="1000" dirty="0" err="1"/>
              <a:t>market</a:t>
            </a:r>
            <a:r>
              <a:rPr lang="ca-ES" sz="1000" dirty="0"/>
              <a:t> </a:t>
            </a:r>
            <a:r>
              <a:rPr lang="ca-ES" sz="1000" dirty="0" err="1"/>
              <a:t>environment</a:t>
            </a:r>
            <a:r>
              <a:rPr lang="ca-ES" sz="1000" dirty="0"/>
              <a:t>” </a:t>
            </a:r>
          </a:p>
          <a:p>
            <a:pPr marL="0" lvl="4" defTabSz="922721">
              <a:defRPr/>
            </a:pPr>
            <a:r>
              <a:rPr lang="ca-ES" sz="1000" dirty="0" err="1"/>
              <a:t>Savings</a:t>
            </a:r>
            <a:endParaRPr lang="ca-ES" sz="1000" dirty="0"/>
          </a:p>
          <a:p>
            <a:pPr marL="173010" lvl="4" indent="-173010" defTabSz="922721">
              <a:buFontTx/>
              <a:buChar char="-"/>
              <a:defRPr/>
            </a:pPr>
            <a:r>
              <a:rPr lang="ca-ES" sz="1000" b="1" dirty="0">
                <a:solidFill>
                  <a:srgbClr val="FF0000"/>
                </a:solidFill>
                <a:ea typeface="ＭＳ Ｐゴシック" pitchFamily="66" charset="-128"/>
              </a:rPr>
              <a:t>For </a:t>
            </a:r>
            <a:r>
              <a:rPr lang="ca-ES" sz="1000" b="1" dirty="0" err="1">
                <a:solidFill>
                  <a:srgbClr val="FF0000"/>
                </a:solidFill>
                <a:ea typeface="ＭＳ Ｐゴシック" pitchFamily="66" charset="-128"/>
              </a:rPr>
              <a:t>suppliers</a:t>
            </a:r>
            <a:r>
              <a:rPr lang="ca-ES" sz="1000" b="1" dirty="0">
                <a:solidFill>
                  <a:srgbClr val="FF0000"/>
                </a:solidFill>
                <a:ea typeface="ＭＳ Ｐゴシック" pitchFamily="66" charset="-128"/>
              </a:rPr>
              <a:t>: 6€ / </a:t>
            </a:r>
            <a:r>
              <a:rPr lang="ca-ES" sz="1000" b="1" dirty="0" err="1">
                <a:solidFill>
                  <a:srgbClr val="FF0000"/>
                </a:solidFill>
                <a:ea typeface="ＭＳ Ｐゴシック" pitchFamily="66" charset="-128"/>
              </a:rPr>
              <a:t>invoice</a:t>
            </a:r>
            <a:endParaRPr lang="ca-ES" sz="1000" b="1" dirty="0">
              <a:solidFill>
                <a:srgbClr val="FF0000"/>
              </a:solidFill>
              <a:ea typeface="ＭＳ Ｐゴシック" pitchFamily="66" charset="-128"/>
            </a:endParaRPr>
          </a:p>
          <a:p>
            <a:pPr marL="173010" lvl="4" indent="-173010" defTabSz="922721">
              <a:buFontTx/>
              <a:buChar char="-"/>
              <a:defRPr/>
            </a:pPr>
            <a:r>
              <a:rPr lang="ca-ES" sz="1000" b="1" dirty="0">
                <a:solidFill>
                  <a:srgbClr val="FF0000"/>
                </a:solidFill>
                <a:ea typeface="ＭＳ Ｐゴシック" pitchFamily="66" charset="-128"/>
              </a:rPr>
              <a:t>For </a:t>
            </a:r>
            <a:r>
              <a:rPr lang="ca-ES" sz="1000" b="1" dirty="0" err="1">
                <a:solidFill>
                  <a:srgbClr val="FF0000"/>
                </a:solidFill>
                <a:ea typeface="ＭＳ Ｐゴシック" pitchFamily="66" charset="-128"/>
              </a:rPr>
              <a:t>buyers</a:t>
            </a:r>
            <a:r>
              <a:rPr lang="ca-ES" sz="1000" b="1" dirty="0">
                <a:solidFill>
                  <a:srgbClr val="FF0000"/>
                </a:solidFill>
                <a:ea typeface="ＭＳ Ｐゴシック" pitchFamily="66" charset="-128"/>
              </a:rPr>
              <a:t>: 8.5€ / </a:t>
            </a:r>
            <a:r>
              <a:rPr lang="ca-ES" sz="1000" b="1" dirty="0" err="1">
                <a:solidFill>
                  <a:srgbClr val="FF0000"/>
                </a:solidFill>
                <a:ea typeface="ＭＳ Ｐゴシック" pitchFamily="66" charset="-128"/>
              </a:rPr>
              <a:t>invoice</a:t>
            </a:r>
            <a:endParaRPr lang="ca-ES" sz="1000" b="1" dirty="0">
              <a:solidFill>
                <a:srgbClr val="FF0000"/>
              </a:solidFill>
              <a:ea typeface="ＭＳ Ｐゴシック" pitchFamily="66" charset="-128"/>
            </a:endParaRPr>
          </a:p>
          <a:p>
            <a:pPr marL="173010" lvl="4" indent="-173010" defTabSz="922721">
              <a:buFontTx/>
              <a:buChar char="-"/>
              <a:defRPr/>
            </a:pPr>
            <a:endParaRPr lang="ca-ES" sz="1000" dirty="0"/>
          </a:p>
          <a:p>
            <a:endParaRPr lang="ca-ES" sz="16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235CF-315A-42EE-8FC3-577729F6EE06}" type="slidenum">
              <a:rPr lang="ca-ES" smtClean="0"/>
              <a:pPr/>
              <a:t>8</a:t>
            </a:fld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96246" y="9502228"/>
            <a:ext cx="298080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9" tIns="46493" rIns="92989" bIns="46493" anchor="b"/>
          <a:lstStyle/>
          <a:p>
            <a:pPr algn="r" defTabSz="927527"/>
            <a:fld id="{289B06E7-8863-4370-ACEA-C44DC59ACADF}" type="slidenum">
              <a:rPr lang="es-ES">
                <a:solidFill>
                  <a:schemeClr val="tx1"/>
                </a:solidFill>
              </a:rPr>
              <a:pPr algn="r" defTabSz="927527"/>
              <a:t>9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3481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47713"/>
            <a:ext cx="5008563" cy="3756025"/>
          </a:xfrm>
          <a:ln/>
        </p:spPr>
      </p:sp>
      <p:sp>
        <p:nvSpPr>
          <p:cNvPr id="34820" name="2 Marcador de notas"/>
          <p:cNvSpPr>
            <a:spLocks noGrp="1"/>
          </p:cNvSpPr>
          <p:nvPr>
            <p:ph type="body" idx="1"/>
          </p:nvPr>
        </p:nvSpPr>
        <p:spPr>
          <a:xfrm>
            <a:off x="915442" y="4748715"/>
            <a:ext cx="5046168" cy="4504001"/>
          </a:xfrm>
          <a:noFill/>
          <a:ln/>
        </p:spPr>
        <p:txBody>
          <a:bodyPr lIns="92974" tIns="46486" rIns="92974" bIns="46486"/>
          <a:lstStyle/>
          <a:p>
            <a:r>
              <a:rPr lang="en-US" sz="2000" dirty="0"/>
              <a:t>Senders</a:t>
            </a:r>
          </a:p>
          <a:p>
            <a:pPr lvl="1"/>
            <a:r>
              <a:rPr lang="en-US" sz="1800" dirty="0"/>
              <a:t>Use its current electronic invoice gateway</a:t>
            </a:r>
          </a:p>
          <a:p>
            <a:pPr lvl="1"/>
            <a:r>
              <a:rPr lang="en-US" sz="1800" dirty="0"/>
              <a:t>Use free electronic invoicing generators </a:t>
            </a:r>
          </a:p>
          <a:p>
            <a:pPr lvl="1"/>
            <a:r>
              <a:rPr lang="en-US" sz="1800" dirty="0"/>
              <a:t>Free point of delivery</a:t>
            </a:r>
          </a:p>
          <a:p>
            <a:pPr lvl="1"/>
            <a:r>
              <a:rPr lang="en-US" sz="1800" dirty="0"/>
              <a:t>Free checking invoice status</a:t>
            </a:r>
          </a:p>
          <a:p>
            <a:r>
              <a:rPr lang="en-US" sz="2000" dirty="0"/>
              <a:t>Platforms</a:t>
            </a:r>
          </a:p>
          <a:p>
            <a:pPr lvl="1"/>
            <a:r>
              <a:rPr lang="en-US" sz="1800" dirty="0"/>
              <a:t>Integration with standard accounting applications (6)</a:t>
            </a:r>
          </a:p>
          <a:p>
            <a:pPr lvl="1"/>
            <a:r>
              <a:rPr lang="en-US" sz="1800" dirty="0"/>
              <a:t>	&gt; 90% of </a:t>
            </a:r>
            <a:r>
              <a:rPr lang="en-US" sz="1800" dirty="0" err="1"/>
              <a:t>catalan</a:t>
            </a:r>
            <a:r>
              <a:rPr lang="en-US" sz="1800" dirty="0"/>
              <a:t> public administrations use standard accounting software</a:t>
            </a:r>
          </a:p>
          <a:p>
            <a:pPr lvl="1"/>
            <a:r>
              <a:rPr lang="en-US" sz="1800" dirty="0"/>
              <a:t>Integration through private solutions (10)</a:t>
            </a:r>
          </a:p>
          <a:p>
            <a:pPr lvl="1"/>
            <a:r>
              <a:rPr lang="en-US" sz="1800" dirty="0"/>
              <a:t>	&gt; 90% of private e-Invoicing </a:t>
            </a:r>
            <a:r>
              <a:rPr lang="en-US" sz="1800" dirty="0" err="1"/>
              <a:t>plataforms</a:t>
            </a:r>
            <a:endParaRPr lang="en-US" sz="1800" dirty="0"/>
          </a:p>
          <a:p>
            <a:pPr lvl="1"/>
            <a:r>
              <a:rPr lang="en-US" sz="1800" dirty="0"/>
              <a:t>	&gt; Banking solutions</a:t>
            </a:r>
          </a:p>
          <a:p>
            <a:pPr lvl="1"/>
            <a:r>
              <a:rPr lang="en-US" sz="1800" dirty="0"/>
              <a:t>	&gt; B2B solutions</a:t>
            </a:r>
          </a:p>
          <a:p>
            <a:pPr lvl="1"/>
            <a:r>
              <a:rPr lang="en-US" sz="1800" dirty="0"/>
              <a:t>	&gt; Technical solutions</a:t>
            </a:r>
          </a:p>
          <a:p>
            <a:pPr lvl="1"/>
            <a:r>
              <a:rPr lang="en-US" sz="1800" dirty="0"/>
              <a:t>CAIXAFACTURA (La </a:t>
            </a:r>
            <a:r>
              <a:rPr lang="en-US" sz="1800" dirty="0" err="1"/>
              <a:t>Caixa</a:t>
            </a:r>
            <a:r>
              <a:rPr lang="en-US" sz="1800" dirty="0"/>
              <a:t>), </a:t>
            </a:r>
            <a:r>
              <a:rPr lang="en-US" sz="1800" dirty="0" err="1"/>
              <a:t>eFACTURA-Seres,PIMEFACTURA</a:t>
            </a:r>
            <a:r>
              <a:rPr lang="en-US" sz="1800" dirty="0"/>
              <a:t> (</a:t>
            </a:r>
            <a:r>
              <a:rPr lang="en-US" sz="1800" dirty="0" err="1"/>
              <a:t>veieu</a:t>
            </a:r>
            <a:r>
              <a:rPr lang="en-US" sz="1800" dirty="0"/>
              <a:t> </a:t>
            </a:r>
            <a:r>
              <a:rPr lang="en-US" sz="1800" dirty="0" err="1"/>
              <a:t>també</a:t>
            </a:r>
            <a:r>
              <a:rPr lang="en-US" sz="1800" dirty="0"/>
              <a:t> efactures.cat), TS-FACTURA, la </a:t>
            </a:r>
            <a:r>
              <a:rPr lang="en-US" sz="1800" dirty="0" err="1"/>
              <a:t>plataforma</a:t>
            </a:r>
            <a:r>
              <a:rPr lang="en-US" sz="1800" dirty="0"/>
              <a:t> </a:t>
            </a:r>
            <a:r>
              <a:rPr lang="en-US" sz="1800" dirty="0" err="1"/>
              <a:t>d'EDICOM,EdasFacturas</a:t>
            </a:r>
            <a:r>
              <a:rPr lang="en-US" sz="1800" dirty="0"/>
              <a:t> (</a:t>
            </a:r>
            <a:r>
              <a:rPr lang="en-US" sz="1800" dirty="0" err="1"/>
              <a:t>ZeroComa</a:t>
            </a:r>
            <a:r>
              <a:rPr lang="en-US" sz="1800" dirty="0"/>
              <a:t>), B2B Router (</a:t>
            </a:r>
            <a:r>
              <a:rPr lang="en-US" sz="1800" dirty="0" err="1"/>
              <a:t>Invinet</a:t>
            </a:r>
            <a:r>
              <a:rPr lang="en-US" sz="1800" dirty="0"/>
              <a:t> </a:t>
            </a:r>
            <a:r>
              <a:rPr lang="en-US" sz="1800" dirty="0" err="1"/>
              <a:t>Sistemes</a:t>
            </a:r>
            <a:r>
              <a:rPr lang="en-US" sz="1800" dirty="0"/>
              <a:t>), CAMERFACTURA (</a:t>
            </a:r>
            <a:r>
              <a:rPr lang="en-US" sz="1800" dirty="0" err="1"/>
              <a:t>Camerfirma</a:t>
            </a:r>
            <a:r>
              <a:rPr lang="en-US" sz="1800" dirty="0"/>
              <a:t>), </a:t>
            </a:r>
            <a:r>
              <a:rPr lang="en-US" sz="1800" dirty="0" err="1"/>
              <a:t>baVel</a:t>
            </a:r>
            <a:r>
              <a:rPr lang="en-US" sz="1800" dirty="0"/>
              <a:t> (Voxel Group), </a:t>
            </a:r>
            <a:r>
              <a:rPr lang="en-US" sz="1800" dirty="0" err="1"/>
              <a:t>Hazteunafacturae</a:t>
            </a:r>
            <a:r>
              <a:rPr lang="en-US" sz="1800" dirty="0"/>
              <a:t> Premium (</a:t>
            </a:r>
            <a:r>
              <a:rPr lang="en-US" sz="1800" dirty="0" err="1"/>
              <a:t>Enxendra</a:t>
            </a:r>
            <a:r>
              <a:rPr lang="en-US" sz="1800" dirty="0"/>
              <a:t>) i BS </a:t>
            </a:r>
            <a:r>
              <a:rPr lang="en-US" sz="1800" dirty="0" err="1"/>
              <a:t>Factura</a:t>
            </a:r>
            <a:r>
              <a:rPr lang="en-US" sz="1800" dirty="0"/>
              <a:t> (Banc Sabadell).e-Invoicing services / platforms</a:t>
            </a:r>
          </a:p>
          <a:p>
            <a:pPr lvl="1"/>
            <a:endParaRPr lang="en-US" sz="1800" dirty="0"/>
          </a:p>
          <a:p>
            <a:pPr>
              <a:buNone/>
            </a:pPr>
            <a:r>
              <a:rPr lang="ca-ES" sz="4000" b="1" u="sng" dirty="0">
                <a:solidFill>
                  <a:srgbClr val="FF0000"/>
                </a:solidFill>
              </a:rPr>
              <a:t>Model obert a totes les empreses</a:t>
            </a:r>
          </a:p>
          <a:p>
            <a:pPr>
              <a:buNone/>
            </a:pPr>
            <a:r>
              <a:rPr lang="ca-ES" sz="1800" b="1" dirty="0"/>
              <a:t>Adaptat per a empreses petites, mitjanes i grans:</a:t>
            </a:r>
          </a:p>
          <a:p>
            <a:pPr>
              <a:buNone/>
            </a:pPr>
            <a:r>
              <a:rPr lang="ca-ES" sz="1800" dirty="0"/>
              <a:t>Autònoms i pimes: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Eines gratuïtes per generar i signar electrònicament les factures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Portals web gratuïts pel lliurament de factures (bústia de lliurament, B2Brouter...) 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Correu electrònic plataforma </a:t>
            </a:r>
            <a:r>
              <a:rPr lang="ca-ES" sz="1800" dirty="0" err="1"/>
              <a:t>e.fact</a:t>
            </a:r>
            <a:r>
              <a:rPr lang="ca-ES" sz="1800" dirty="0"/>
              <a:t> (hubefact@aoc.cat</a:t>
            </a:r>
            <a:r>
              <a:rPr lang="ca-ES" sz="1800" u="sng" dirty="0"/>
              <a:t>)</a:t>
            </a:r>
          </a:p>
          <a:p>
            <a:pPr>
              <a:buNone/>
            </a:pPr>
            <a:r>
              <a:rPr lang="ca-ES" sz="1800" dirty="0"/>
              <a:t>Pimes i empreses grans :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Plataformes de mercat amb serveis de valor afegit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Programaris de gestió de la facturació a mida</a:t>
            </a:r>
          </a:p>
          <a:p>
            <a:pPr>
              <a:buNone/>
            </a:pPr>
            <a:endParaRPr lang="ca-ES" sz="1800" b="1" dirty="0"/>
          </a:p>
          <a:p>
            <a:pPr>
              <a:buFont typeface="Arial" pitchFamily="34" charset="0"/>
              <a:buNone/>
            </a:pPr>
            <a:r>
              <a:rPr lang="ca-ES" sz="1800" b="1" dirty="0"/>
              <a:t>No hi ha imposicions tecnològiques: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No s’obliga a canviar de programari de facturació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No s’obliga a canviar de proveïdor de serveis de facturació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No s’obliga a realitzar integracions</a:t>
            </a:r>
          </a:p>
          <a:p>
            <a:endParaRPr lang="ca-ES" dirty="0" smtClean="0"/>
          </a:p>
          <a:p>
            <a:pPr>
              <a:buFont typeface="Arial" pitchFamily="34" charset="0"/>
              <a:buNone/>
            </a:pPr>
            <a:r>
              <a:rPr lang="ca-ES" sz="1800" b="1" dirty="0"/>
              <a:t>Model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Adaptat per a administracions petites, mitjanes i grans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No hi ha imposicions tecnològiques:</a:t>
            </a:r>
          </a:p>
          <a:p>
            <a:pPr lvl="1">
              <a:buFont typeface="Arial" pitchFamily="34" charset="0"/>
              <a:buChar char="•"/>
            </a:pPr>
            <a:r>
              <a:rPr lang="ca-ES" sz="1800" b="1" dirty="0"/>
              <a:t>No cal que l’administració canviï de programari de comptabilitat </a:t>
            </a:r>
          </a:p>
          <a:p>
            <a:pPr lvl="2">
              <a:buFont typeface="Arial" pitchFamily="34" charset="0"/>
              <a:buChar char="•"/>
            </a:pPr>
            <a:r>
              <a:rPr lang="ca-ES" sz="1800" dirty="0"/>
              <a:t>Integració a través dels programaris de comptabilitat de mercat (AYTOS, ABSIS, T-Systems, </a:t>
            </a:r>
            <a:r>
              <a:rPr lang="ca-ES" sz="1800" dirty="0" err="1"/>
              <a:t>Audifilm</a:t>
            </a:r>
            <a:r>
              <a:rPr lang="ca-ES" sz="1800" dirty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ca-ES" sz="1800" dirty="0"/>
              <a:t>Integració amb la Generalitat (GEFACT)</a:t>
            </a:r>
            <a:endParaRPr lang="ca-ES" sz="1800" b="1" dirty="0"/>
          </a:p>
          <a:p>
            <a:pPr lvl="1">
              <a:buFont typeface="Arial" pitchFamily="34" charset="0"/>
              <a:buChar char="•"/>
            </a:pPr>
            <a:r>
              <a:rPr lang="ca-ES" sz="1800" b="1" dirty="0"/>
              <a:t>Pot optar per no fer integracions</a:t>
            </a:r>
            <a:r>
              <a:rPr lang="ca-ES" sz="1800" dirty="0"/>
              <a:t>: portal del receptor a EACAT</a:t>
            </a:r>
          </a:p>
          <a:p>
            <a:pPr>
              <a:buNone/>
            </a:pPr>
            <a:endParaRPr lang="ca-ES" sz="1800" b="1" dirty="0"/>
          </a:p>
          <a:p>
            <a:pPr>
              <a:buNone/>
            </a:pPr>
            <a:r>
              <a:rPr lang="ca-ES" sz="1800" b="1" dirty="0"/>
              <a:t>Quines tasques ha de fer l’Administració?</a:t>
            </a:r>
          </a:p>
          <a:p>
            <a:pPr>
              <a:buFont typeface="Arial" pitchFamily="34" charset="0"/>
              <a:buChar char="•"/>
            </a:pPr>
            <a:r>
              <a:rPr lang="ca-ES" sz="1800" b="1" dirty="0"/>
              <a:t>Informar dels estats</a:t>
            </a:r>
            <a:r>
              <a:rPr lang="ca-ES" sz="1800" dirty="0"/>
              <a:t> associats a la gestió de la factura a través del portal del receptor o sistemes de gestió comptable de l’ens</a:t>
            </a:r>
            <a:endParaRPr lang="ca-ES" sz="1800" b="1" dirty="0"/>
          </a:p>
          <a:p>
            <a:pPr>
              <a:buFont typeface="Arial" pitchFamily="34" charset="0"/>
              <a:buNone/>
            </a:pPr>
            <a:endParaRPr lang="ca-ES" sz="1800" b="1" dirty="0"/>
          </a:p>
          <a:p>
            <a:pPr>
              <a:buFont typeface="Arial" pitchFamily="34" charset="0"/>
              <a:buNone/>
            </a:pPr>
            <a:r>
              <a:rPr lang="ca-ES" sz="1800" b="1" dirty="0"/>
              <a:t>Quines tasques pot delegar al servei </a:t>
            </a:r>
            <a:r>
              <a:rPr lang="ca-ES" sz="1800" b="1" dirty="0" err="1"/>
              <a:t>e.FACT</a:t>
            </a:r>
            <a:r>
              <a:rPr lang="ca-ES" sz="1800" b="1" dirty="0"/>
              <a:t>?</a:t>
            </a:r>
            <a:r>
              <a:rPr lang="ca-ES" sz="1800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ca-ES" sz="1800" b="1" dirty="0"/>
              <a:t>Registre </a:t>
            </a:r>
            <a:r>
              <a:rPr lang="ca-ES" sz="1800" dirty="0"/>
              <a:t>de les factures-e al registre auxiliar de l’ens a EACAT</a:t>
            </a:r>
          </a:p>
          <a:p>
            <a:pPr>
              <a:buFont typeface="Arial" pitchFamily="34" charset="0"/>
              <a:buChar char="•"/>
            </a:pPr>
            <a:r>
              <a:rPr lang="ca-ES" sz="1800" b="1" dirty="0"/>
              <a:t>Conservació</a:t>
            </a:r>
            <a:r>
              <a:rPr lang="ca-ES" sz="1800" dirty="0"/>
              <a:t> de les factures-e  a EACAT</a:t>
            </a:r>
          </a:p>
          <a:p>
            <a:pPr>
              <a:buFont typeface="Arial" pitchFamily="34" charset="0"/>
              <a:buChar char="•"/>
            </a:pPr>
            <a:r>
              <a:rPr lang="ca-ES" sz="1800" b="1" dirty="0"/>
              <a:t>Verificar</a:t>
            </a:r>
            <a:r>
              <a:rPr lang="ca-ES" sz="1800" dirty="0"/>
              <a:t> la signatura electrònica (a través de la plataforma de validació del CAOC)</a:t>
            </a:r>
          </a:p>
          <a:p>
            <a:endParaRPr lang="ca-ES" dirty="0" smtClean="0"/>
          </a:p>
          <a:p>
            <a:pPr defTabSz="922721">
              <a:defRPr/>
            </a:pPr>
            <a:r>
              <a:rPr lang="ca-ES" sz="1800" b="1" u="sng" dirty="0">
                <a:solidFill>
                  <a:srgbClr val="FF0000"/>
                </a:solidFill>
              </a:rPr>
              <a:t>Model obert a totes les ADMINISTRACIONS</a:t>
            </a:r>
            <a:endParaRPr lang="ca-ES" sz="1800" b="1" dirty="0"/>
          </a:p>
          <a:p>
            <a:pPr>
              <a:buFont typeface="Arial" pitchFamily="34" charset="0"/>
              <a:buChar char="•"/>
            </a:pPr>
            <a:r>
              <a:rPr lang="ca-ES" sz="1800" dirty="0"/>
              <a:t>Adaptat per a administracions petites, mitjanes i grans</a:t>
            </a:r>
          </a:p>
          <a:p>
            <a:pPr>
              <a:buFont typeface="Arial" pitchFamily="34" charset="0"/>
              <a:buChar char="•"/>
            </a:pPr>
            <a:r>
              <a:rPr lang="ca-ES" sz="1800" dirty="0"/>
              <a:t>No hi ha imposicions tecnològiques:</a:t>
            </a:r>
          </a:p>
          <a:p>
            <a:pPr lvl="1">
              <a:buFont typeface="Arial" pitchFamily="34" charset="0"/>
              <a:buChar char="•"/>
            </a:pPr>
            <a:r>
              <a:rPr lang="ca-ES" sz="1800" b="1" dirty="0"/>
              <a:t>No cal que l’administració canviï de programari de comptabilitat </a:t>
            </a:r>
          </a:p>
          <a:p>
            <a:pPr lvl="2">
              <a:buFont typeface="Arial" pitchFamily="34" charset="0"/>
              <a:buChar char="•"/>
            </a:pPr>
            <a:r>
              <a:rPr lang="ca-ES" sz="1800" dirty="0"/>
              <a:t>Integració a través dels programaris de comptabilitat de mercat (AYTOS, ABSIS, T-Systems, </a:t>
            </a:r>
            <a:r>
              <a:rPr lang="ca-ES" sz="1800" dirty="0" err="1"/>
              <a:t>Audifilm</a:t>
            </a:r>
            <a:r>
              <a:rPr lang="ca-ES" sz="1800" dirty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ca-ES" sz="1800" dirty="0"/>
              <a:t>Integració amb la Generalitat (GEFACT)</a:t>
            </a:r>
            <a:endParaRPr lang="ca-ES" sz="1800" b="1" dirty="0"/>
          </a:p>
          <a:p>
            <a:pPr lvl="1">
              <a:buFont typeface="Arial" pitchFamily="34" charset="0"/>
              <a:buChar char="•"/>
            </a:pPr>
            <a:r>
              <a:rPr lang="ca-ES" sz="1800" b="1" dirty="0"/>
              <a:t>Pot optar per no fer integracions</a:t>
            </a:r>
            <a:r>
              <a:rPr lang="ca-ES" sz="1800" dirty="0"/>
              <a:t>: portal del receptor a EACAT</a:t>
            </a:r>
          </a:p>
          <a:p>
            <a:pPr>
              <a:buNone/>
            </a:pPr>
            <a:endParaRPr lang="ca-ES" sz="1800" b="1" dirty="0"/>
          </a:p>
          <a:p>
            <a:pPr>
              <a:buNone/>
            </a:pPr>
            <a:r>
              <a:rPr lang="ca-ES" sz="1800" b="1" dirty="0"/>
              <a:t>Quines tasques ha de fer l’Administració?</a:t>
            </a:r>
          </a:p>
          <a:p>
            <a:pPr>
              <a:buFont typeface="Arial" pitchFamily="34" charset="0"/>
              <a:buChar char="•"/>
            </a:pPr>
            <a:r>
              <a:rPr lang="ca-ES" sz="1800" b="1" dirty="0"/>
              <a:t>Informar dels estats</a:t>
            </a:r>
            <a:r>
              <a:rPr lang="ca-ES" sz="1800" dirty="0"/>
              <a:t> associats a la gestió de la factura a través del portal del receptor o sistemes de gestió comptable de l’ens</a:t>
            </a:r>
            <a:endParaRPr lang="ca-ES" sz="1800" b="1" dirty="0"/>
          </a:p>
          <a:p>
            <a:pPr>
              <a:buFont typeface="Arial" pitchFamily="34" charset="0"/>
              <a:buNone/>
            </a:pPr>
            <a:endParaRPr lang="ca-ES" sz="1800" b="1" dirty="0"/>
          </a:p>
          <a:p>
            <a:pPr>
              <a:buFont typeface="Arial" pitchFamily="34" charset="0"/>
              <a:buNone/>
            </a:pPr>
            <a:r>
              <a:rPr lang="ca-ES" sz="1800" b="1" dirty="0"/>
              <a:t>Quines tasques pot delegar al servei </a:t>
            </a:r>
            <a:r>
              <a:rPr lang="ca-ES" sz="1800" b="1" dirty="0" err="1"/>
              <a:t>e.FACT</a:t>
            </a:r>
            <a:r>
              <a:rPr lang="ca-ES" sz="1800" b="1" dirty="0"/>
              <a:t>?</a:t>
            </a:r>
            <a:r>
              <a:rPr lang="ca-ES" sz="1800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ca-ES" sz="1800" b="1" dirty="0"/>
              <a:t>Registre </a:t>
            </a:r>
            <a:r>
              <a:rPr lang="ca-ES" sz="1800" dirty="0"/>
              <a:t>de les factures-e al registre auxiliar de l’ens a EACAT</a:t>
            </a:r>
          </a:p>
          <a:p>
            <a:pPr>
              <a:buFont typeface="Arial" pitchFamily="34" charset="0"/>
              <a:buChar char="•"/>
            </a:pPr>
            <a:r>
              <a:rPr lang="ca-ES" sz="1800" b="1" dirty="0"/>
              <a:t>Conservació</a:t>
            </a:r>
            <a:r>
              <a:rPr lang="ca-ES" sz="1800" dirty="0"/>
              <a:t> de les factures-e  a EACAT</a:t>
            </a:r>
          </a:p>
          <a:p>
            <a:pPr>
              <a:buFont typeface="Arial" pitchFamily="34" charset="0"/>
              <a:buChar char="•"/>
            </a:pPr>
            <a:r>
              <a:rPr lang="ca-ES" sz="1800" b="1" dirty="0"/>
              <a:t>Verificar</a:t>
            </a:r>
            <a:r>
              <a:rPr lang="ca-ES" sz="1800" dirty="0"/>
              <a:t> la signatura electrònica (a través de la plataforma de validació del CAOC)</a:t>
            </a:r>
          </a:p>
          <a:p>
            <a:endParaRPr lang="ca-ES" sz="1800" dirty="0"/>
          </a:p>
          <a:p>
            <a:endParaRPr lang="ca-ES" dirty="0" smtClean="0"/>
          </a:p>
          <a:p>
            <a:pPr eaLnBrk="1" hangingPunct="1"/>
            <a:endParaRPr lang="ca-ES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4821" name="3 Marcador de número de diapositiva"/>
          <p:cNvSpPr txBox="1">
            <a:spLocks noGrp="1"/>
          </p:cNvSpPr>
          <p:nvPr/>
        </p:nvSpPr>
        <p:spPr bwMode="auto">
          <a:xfrm>
            <a:off x="3896246" y="9503827"/>
            <a:ext cx="2980804" cy="49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74" tIns="46486" rIns="92974" bIns="46486" anchor="b"/>
          <a:lstStyle/>
          <a:p>
            <a:pPr algn="r" defTabSz="925925"/>
            <a:fld id="{59BA5837-88AA-4134-9FDB-613BFCE865A2}" type="slidenum">
              <a:rPr lang="es-ES">
                <a:solidFill>
                  <a:schemeClr val="tx1"/>
                </a:solidFill>
              </a:rPr>
              <a:pPr algn="r" defTabSz="925925"/>
              <a:t>9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ca-ES">
              <a:ea typeface="ＭＳ Ｐゴシック" charset="0"/>
            </a:endParaRPr>
          </a:p>
        </p:txBody>
      </p:sp>
      <p:sp>
        <p:nvSpPr>
          <p:cNvPr id="28676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129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9711" indent="-288350" defTabSz="929129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53401" indent="-230680" defTabSz="929129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14762" indent="-230680" defTabSz="929129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76122" indent="-230680" defTabSz="929129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37483" indent="-230680" algn="ctr" defTabSz="9291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98843" indent="-230680" algn="ctr" defTabSz="9291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60204" indent="-230680" algn="ctr" defTabSz="9291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921564" indent="-230680" algn="ctr" defTabSz="9291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F8C1DAE-9E65-B242-A90D-7AC4D51CB835}" type="slidenum">
              <a:rPr lang="es-ES" b="0">
                <a:solidFill>
                  <a:schemeClr val="tx1"/>
                </a:solidFill>
              </a:rPr>
              <a:pPr eaLnBrk="1" hangingPunct="1"/>
              <a:t>13</a:t>
            </a:fld>
            <a:endParaRPr lang="es-ES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778500" y="2781300"/>
            <a:ext cx="881063" cy="24479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130550" y="2781300"/>
            <a:ext cx="2495550" cy="24479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70F3-AA2B-419B-8389-92ECBEA117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0914F-5AEA-44E7-9E8A-BA855783AA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38DF-CB48-4229-92D3-A7C844BC6C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92562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56150" y="1196975"/>
            <a:ext cx="3992563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9A307-83C1-4BA7-8B55-8B2B416884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A5805-0012-4EDA-876D-CD1B9FC7C2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A8598-00E4-4F7B-B04A-2C888EEA1C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4A7F-4408-45F0-AE70-8AE798285E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1753-92E3-4863-A27A-A2F5F611C1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F284-79D6-4B61-B195-6608A3F2E5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AEEB6-0357-4F23-9966-AAD083A1EB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15125" y="117475"/>
            <a:ext cx="2033588" cy="60086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11188" y="117475"/>
            <a:ext cx="5951537" cy="60086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8C0C-9CAE-428B-A9CD-BBE5CB342A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117475"/>
            <a:ext cx="8137525" cy="71913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11188" y="1196975"/>
            <a:ext cx="3992562" cy="49291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56150" y="1196975"/>
            <a:ext cx="3992563" cy="49291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AA4C-B3F9-4801-8CB0-49B6D0A518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130550" y="4005263"/>
            <a:ext cx="1687513" cy="122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70463" y="4005263"/>
            <a:ext cx="1689100" cy="122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2781300"/>
            <a:ext cx="3457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0550" y="4005263"/>
            <a:ext cx="35290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59113" y="2855913"/>
            <a:ext cx="0" cy="825500"/>
            <a:chOff x="1927" y="1799"/>
            <a:chExt cx="0" cy="520"/>
          </a:xfrm>
        </p:grpSpPr>
        <p:sp>
          <p:nvSpPr>
            <p:cNvPr id="1040" name="Line 6"/>
            <p:cNvSpPr>
              <a:spLocks noChangeShapeType="1"/>
            </p:cNvSpPr>
            <p:nvPr/>
          </p:nvSpPr>
          <p:spPr bwMode="auto">
            <a:xfrm>
              <a:off x="1927" y="1799"/>
              <a:ext cx="0" cy="306"/>
            </a:xfrm>
            <a:prstGeom prst="line">
              <a:avLst/>
            </a:prstGeom>
            <a:noFill/>
            <a:ln w="19050">
              <a:solidFill>
                <a:srgbClr val="FD791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a-ES">
                <a:ea typeface="ＭＳ Ｐゴシック" pitchFamily="66" charset="-128"/>
              </a:endParaRPr>
            </a:p>
          </p:txBody>
        </p:sp>
        <p:sp>
          <p:nvSpPr>
            <p:cNvPr id="1041" name="Line 7"/>
            <p:cNvSpPr>
              <a:spLocks noChangeShapeType="1"/>
            </p:cNvSpPr>
            <p:nvPr/>
          </p:nvSpPr>
          <p:spPr bwMode="auto">
            <a:xfrm>
              <a:off x="1927" y="2160"/>
              <a:ext cx="0" cy="159"/>
            </a:xfrm>
            <a:prstGeom prst="line">
              <a:avLst/>
            </a:prstGeom>
            <a:noFill/>
            <a:ln w="19050">
              <a:solidFill>
                <a:srgbClr val="FD791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a-ES">
                <a:ea typeface="ＭＳ Ｐゴシック" pitchFamily="66" charset="-128"/>
              </a:endParaRPr>
            </a:p>
          </p:txBody>
        </p:sp>
      </p:grpSp>
      <p:sp>
        <p:nvSpPr>
          <p:cNvPr id="264200" name="Oval 8"/>
          <p:cNvSpPr>
            <a:spLocks noChangeArrowheads="1"/>
          </p:cNvSpPr>
          <p:nvPr/>
        </p:nvSpPr>
        <p:spPr bwMode="auto">
          <a:xfrm>
            <a:off x="6824663" y="2863850"/>
            <a:ext cx="485775" cy="4857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ea typeface="ＭＳ Ｐゴシック" pitchFamily="66" charset="-128"/>
            </a:endParaRPr>
          </a:p>
        </p:txBody>
      </p:sp>
      <p:sp>
        <p:nvSpPr>
          <p:cNvPr id="264201" name="Oval 9"/>
          <p:cNvSpPr>
            <a:spLocks noChangeArrowheads="1"/>
          </p:cNvSpPr>
          <p:nvPr/>
        </p:nvSpPr>
        <p:spPr bwMode="auto">
          <a:xfrm>
            <a:off x="7399338" y="2863850"/>
            <a:ext cx="485775" cy="4857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ea typeface="ＭＳ Ｐゴシック" pitchFamily="66" charset="-128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59113" y="2855913"/>
            <a:ext cx="1587" cy="825500"/>
            <a:chOff x="4253" y="1799"/>
            <a:chExt cx="0" cy="520"/>
          </a:xfrm>
        </p:grpSpPr>
        <p:sp>
          <p:nvSpPr>
            <p:cNvPr id="1038" name="Line 11"/>
            <p:cNvSpPr>
              <a:spLocks noChangeShapeType="1"/>
            </p:cNvSpPr>
            <p:nvPr/>
          </p:nvSpPr>
          <p:spPr bwMode="auto">
            <a:xfrm>
              <a:off x="4253" y="1799"/>
              <a:ext cx="0" cy="30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a-ES">
                <a:ea typeface="ＭＳ Ｐゴシック" pitchFamily="66" charset="-128"/>
              </a:endParaRPr>
            </a:p>
          </p:txBody>
        </p:sp>
        <p:sp>
          <p:nvSpPr>
            <p:cNvPr id="1039" name="Line 12"/>
            <p:cNvSpPr>
              <a:spLocks noChangeShapeType="1"/>
            </p:cNvSpPr>
            <p:nvPr/>
          </p:nvSpPr>
          <p:spPr bwMode="auto">
            <a:xfrm>
              <a:off x="4253" y="2160"/>
              <a:ext cx="0" cy="15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a-ES">
                <a:ea typeface="ＭＳ Ｐゴシック" pitchFamily="66" charset="-128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732588" y="2855913"/>
            <a:ext cx="1587" cy="825500"/>
            <a:chOff x="5193" y="1799"/>
            <a:chExt cx="0" cy="520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5193" y="1799"/>
              <a:ext cx="0" cy="30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a-ES">
                <a:ea typeface="ＭＳ Ｐゴシック" pitchFamily="66" charset="-128"/>
              </a:endParaRPr>
            </a:p>
          </p:txBody>
        </p:sp>
        <p:sp>
          <p:nvSpPr>
            <p:cNvPr id="1037" name="Line 15"/>
            <p:cNvSpPr>
              <a:spLocks noChangeShapeType="1"/>
            </p:cNvSpPr>
            <p:nvPr/>
          </p:nvSpPr>
          <p:spPr bwMode="auto">
            <a:xfrm>
              <a:off x="5193" y="2160"/>
              <a:ext cx="0" cy="15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a-ES">
                <a:ea typeface="ＭＳ Ｐゴシック" pitchFamily="66" charset="-128"/>
              </a:endParaRPr>
            </a:p>
          </p:txBody>
        </p:sp>
      </p:grpSp>
      <p:sp>
        <p:nvSpPr>
          <p:cNvPr id="264208" name="Oval 16"/>
          <p:cNvSpPr>
            <a:spLocks noChangeArrowheads="1"/>
          </p:cNvSpPr>
          <p:nvPr/>
        </p:nvSpPr>
        <p:spPr bwMode="auto">
          <a:xfrm>
            <a:off x="8316913" y="2863850"/>
            <a:ext cx="485775" cy="485775"/>
          </a:xfrm>
          <a:prstGeom prst="ellipse">
            <a:avLst/>
          </a:prstGeom>
          <a:noFill/>
          <a:ln w="19050">
            <a:solidFill>
              <a:srgbClr val="FD7914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ea typeface="ＭＳ Ｐゴシック" pitchFamily="66" charset="-128"/>
            </a:endParaRPr>
          </a:p>
        </p:txBody>
      </p:sp>
      <p:pic>
        <p:nvPicPr>
          <p:cNvPr id="1036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3850" y="4437063"/>
            <a:ext cx="21732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79388" y="2852738"/>
          <a:ext cx="2592387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Fotografía de Photo Editor" r:id="rId15" imgW="3315163" imgH="1743318" progId="">
                  <p:embed/>
                </p:oleObj>
              </mc:Choice>
              <mc:Fallback>
                <p:oleObj name="Fotografía de Photo Editor" r:id="rId15" imgW="3315163" imgH="1743318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852738"/>
                        <a:ext cx="2592387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5 0.00232 L 0.40382 -1.58675E-6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4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4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4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16319 -3.7037E-7 " pathEditMode="fixed" rAng="0" ptsTypes="AA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  <p:bldP spid="26419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400"/>
                        <p:tgtEl>
                          <p:spTgt spid="2641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400"/>
                        <p:tgtEl>
                          <p:spTgt spid="2641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400"/>
                        <p:tgtEl>
                          <p:spTgt spid="2641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400"/>
                        <p:tgtEl>
                          <p:spTgt spid="2641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400"/>
                        <p:tgtEl>
                          <p:spTgt spid="2641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4200" grpId="0" animBg="1"/>
      <p:bldP spid="264201" grpId="0" animBg="1"/>
      <p:bldP spid="264208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4D4D4D"/>
          </a:solidFill>
          <a:latin typeface="+mn-lt"/>
          <a:ea typeface="ＭＳ Ｐゴシック" charset="-128"/>
          <a:cs typeface="ＭＳ Ｐゴシック" charset="0"/>
        </a:defRPr>
      </a:lvl1pPr>
      <a:lvl2pPr marL="830263" indent="-285750" algn="l" rtl="0" eaLnBrk="0" fontAlgn="base" hangingPunct="0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charset="-128"/>
        </a:defRPr>
      </a:lvl2pPr>
      <a:lvl3pPr marL="1238250" indent="-228600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ＭＳ Ｐゴシック" charset="-128"/>
        </a:defRPr>
      </a:lvl3pPr>
      <a:lvl4pPr marL="1646238" indent="-228600" algn="l" rtl="0" eaLnBrk="0" fontAlgn="base" hangingPunct="0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81375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a-ES" smtClean="0"/>
          </a:p>
        </p:txBody>
      </p:sp>
      <p:sp>
        <p:nvSpPr>
          <p:cNvPr id="26625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481763"/>
            <a:ext cx="7921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rgbClr val="4D4D4D"/>
                </a:solidFill>
                <a:latin typeface="Arial" pitchFamily="34" charset="0"/>
                <a:ea typeface="ＭＳ Ｐゴシック" pitchFamily="66" charset="-128"/>
              </a:defRPr>
            </a:lvl1pPr>
          </a:lstStyle>
          <a:p>
            <a:pPr>
              <a:defRPr/>
            </a:pPr>
            <a:fld id="{D3BB1D2C-297D-441A-BD23-013D31259D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205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7475"/>
            <a:ext cx="8137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6134100"/>
          <a:ext cx="12969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Fotografía de Photo Editor" r:id="rId15" imgW="3315163" imgH="1743318" progId="">
                  <p:embed/>
                </p:oleObj>
              </mc:Choice>
              <mc:Fallback>
                <p:oleObj name="Fotografía de Photo Editor" r:id="rId15" imgW="3315163" imgH="1743318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34100"/>
                        <a:ext cx="12969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10000"/>
        <a:buFont typeface="Arial" pitchFamily="34" charset="0"/>
        <a:buChar char="●"/>
        <a:tabLst>
          <a:tab pos="0" algn="l"/>
        </a:tabLst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10000"/>
        <a:buFont typeface="Arial" pitchFamily="34" charset="0"/>
        <a:buChar char="○"/>
        <a:tabLst>
          <a:tab pos="0" algn="l"/>
        </a:tabLst>
        <a:defRPr sz="1400">
          <a:solidFill>
            <a:srgbClr val="4D4D4D"/>
          </a:solidFill>
          <a:latin typeface="+mn-lt"/>
          <a:ea typeface="ＭＳ Ｐゴシック" charset="-128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SzPct val="110000"/>
        <a:buFont typeface="Arial" pitchFamily="34" charset="0"/>
        <a:buChar char="●"/>
        <a:tabLst>
          <a:tab pos="0" algn="l"/>
        </a:tabLst>
        <a:defRPr sz="1200">
          <a:solidFill>
            <a:srgbClr val="4D4D4D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10000"/>
        <a:buFont typeface="Arial" pitchFamily="34" charset="0"/>
        <a:buChar char="○"/>
        <a:tabLst>
          <a:tab pos="0" algn="l"/>
        </a:tabLst>
        <a:defRPr sz="1200">
          <a:solidFill>
            <a:srgbClr val="4D4D4D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○"/>
        <a:defRPr sz="1200">
          <a:solidFill>
            <a:srgbClr val="4D4D4D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○"/>
        <a:defRPr sz="1200">
          <a:solidFill>
            <a:srgbClr val="4D4D4D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○"/>
        <a:defRPr sz="1200">
          <a:solidFill>
            <a:srgbClr val="4D4D4D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○"/>
        <a:defRPr sz="1200">
          <a:solidFill>
            <a:srgbClr val="4D4D4D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○"/>
        <a:defRPr sz="1200">
          <a:solidFill>
            <a:srgbClr val="4D4D4D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mestape@aoc.c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6824663" y="2863850"/>
            <a:ext cx="485775" cy="4857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7399338" y="2863850"/>
            <a:ext cx="485775" cy="4857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67744" y="2852738"/>
            <a:ext cx="1587" cy="825500"/>
            <a:chOff x="4253" y="1799"/>
            <a:chExt cx="0" cy="520"/>
          </a:xfrm>
        </p:grpSpPr>
        <p:sp>
          <p:nvSpPr>
            <p:cNvPr id="3097" name="Line 8"/>
            <p:cNvSpPr>
              <a:spLocks noChangeShapeType="1"/>
            </p:cNvSpPr>
            <p:nvPr/>
          </p:nvSpPr>
          <p:spPr bwMode="auto">
            <a:xfrm>
              <a:off x="4253" y="1799"/>
              <a:ext cx="0" cy="30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 dirty="0"/>
            </a:p>
          </p:txBody>
        </p:sp>
        <p:sp>
          <p:nvSpPr>
            <p:cNvPr id="3098" name="Line 9"/>
            <p:cNvSpPr>
              <a:spLocks noChangeShapeType="1"/>
            </p:cNvSpPr>
            <p:nvPr/>
          </p:nvSpPr>
          <p:spPr bwMode="auto">
            <a:xfrm>
              <a:off x="4253" y="2160"/>
              <a:ext cx="0" cy="15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 dirty="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732588" y="2855913"/>
            <a:ext cx="1587" cy="825500"/>
            <a:chOff x="5193" y="1799"/>
            <a:chExt cx="0" cy="520"/>
          </a:xfrm>
        </p:grpSpPr>
        <p:sp>
          <p:nvSpPr>
            <p:cNvPr id="3095" name="Line 11"/>
            <p:cNvSpPr>
              <a:spLocks noChangeShapeType="1"/>
            </p:cNvSpPr>
            <p:nvPr/>
          </p:nvSpPr>
          <p:spPr bwMode="auto">
            <a:xfrm>
              <a:off x="5193" y="1799"/>
              <a:ext cx="0" cy="30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 dirty="0"/>
            </a:p>
          </p:txBody>
        </p:sp>
        <p:sp>
          <p:nvSpPr>
            <p:cNvPr id="3096" name="Line 12"/>
            <p:cNvSpPr>
              <a:spLocks noChangeShapeType="1"/>
            </p:cNvSpPr>
            <p:nvPr/>
          </p:nvSpPr>
          <p:spPr bwMode="auto">
            <a:xfrm>
              <a:off x="5193" y="2160"/>
              <a:ext cx="0" cy="15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 dirty="0"/>
            </a:p>
          </p:txBody>
        </p:sp>
      </p:grpSp>
      <p:sp>
        <p:nvSpPr>
          <p:cNvPr id="3080" name="Oval 13"/>
          <p:cNvSpPr>
            <a:spLocks noChangeArrowheads="1"/>
          </p:cNvSpPr>
          <p:nvPr/>
        </p:nvSpPr>
        <p:spPr bwMode="auto">
          <a:xfrm>
            <a:off x="8316913" y="2863850"/>
            <a:ext cx="485775" cy="485775"/>
          </a:xfrm>
          <a:prstGeom prst="ellipse">
            <a:avLst/>
          </a:prstGeom>
          <a:noFill/>
          <a:ln w="19050">
            <a:solidFill>
              <a:srgbClr val="FD791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71778"/>
              </p:ext>
            </p:extLst>
          </p:nvPr>
        </p:nvGraphicFramePr>
        <p:xfrm>
          <a:off x="251520" y="2636838"/>
          <a:ext cx="1944688" cy="108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5" name="Fotografía de Photo Editor" r:id="rId4" imgW="3315163" imgH="1743318" progId="">
                  <p:embed/>
                </p:oleObj>
              </mc:Choice>
              <mc:Fallback>
                <p:oleObj name="Fotografía de Photo Editor" r:id="rId4" imgW="3315163" imgH="1743318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636838"/>
                        <a:ext cx="1944688" cy="1084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Line 15"/>
          <p:cNvSpPr>
            <a:spLocks noChangeShapeType="1"/>
          </p:cNvSpPr>
          <p:nvPr/>
        </p:nvSpPr>
        <p:spPr bwMode="auto">
          <a:xfrm>
            <a:off x="8604250" y="6165850"/>
            <a:ext cx="0" cy="315913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ca-ES" dirty="0"/>
          </a:p>
        </p:txBody>
      </p:sp>
      <p:sp>
        <p:nvSpPr>
          <p:cNvPr id="3082" name="Line 16"/>
          <p:cNvSpPr>
            <a:spLocks noChangeShapeType="1"/>
          </p:cNvSpPr>
          <p:nvPr/>
        </p:nvSpPr>
        <p:spPr bwMode="auto">
          <a:xfrm>
            <a:off x="8604250" y="6553200"/>
            <a:ext cx="0" cy="150813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ca-ES" dirty="0"/>
          </a:p>
        </p:txBody>
      </p:sp>
      <p:sp>
        <p:nvSpPr>
          <p:cNvPr id="3083" name="Line 17"/>
          <p:cNvSpPr>
            <a:spLocks noChangeShapeType="1"/>
          </p:cNvSpPr>
          <p:nvPr/>
        </p:nvSpPr>
        <p:spPr bwMode="auto">
          <a:xfrm flipH="1">
            <a:off x="7667625" y="6165850"/>
            <a:ext cx="6350" cy="2873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ca-ES" dirty="0"/>
          </a:p>
        </p:txBody>
      </p:sp>
      <p:sp>
        <p:nvSpPr>
          <p:cNvPr id="3084" name="Line 18"/>
          <p:cNvSpPr>
            <a:spLocks noChangeShapeType="1"/>
          </p:cNvSpPr>
          <p:nvPr/>
        </p:nvSpPr>
        <p:spPr bwMode="auto">
          <a:xfrm>
            <a:off x="7673975" y="6553200"/>
            <a:ext cx="0" cy="1508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ca-ES" dirty="0"/>
          </a:p>
        </p:txBody>
      </p:sp>
      <p:sp>
        <p:nvSpPr>
          <p:cNvPr id="3085" name="Line 19"/>
          <p:cNvSpPr>
            <a:spLocks noChangeShapeType="1"/>
          </p:cNvSpPr>
          <p:nvPr/>
        </p:nvSpPr>
        <p:spPr bwMode="auto">
          <a:xfrm>
            <a:off x="2268538" y="6165850"/>
            <a:ext cx="0" cy="315913"/>
          </a:xfrm>
          <a:prstGeom prst="line">
            <a:avLst/>
          </a:prstGeom>
          <a:noFill/>
          <a:ln w="19050">
            <a:solidFill>
              <a:srgbClr val="FD7914"/>
            </a:solidFill>
            <a:round/>
            <a:headEnd/>
            <a:tailEnd/>
          </a:ln>
        </p:spPr>
        <p:txBody>
          <a:bodyPr/>
          <a:lstStyle/>
          <a:p>
            <a:endParaRPr lang="ca-ES" dirty="0"/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2268538" y="6553200"/>
            <a:ext cx="0" cy="150813"/>
          </a:xfrm>
          <a:prstGeom prst="line">
            <a:avLst/>
          </a:prstGeom>
          <a:noFill/>
          <a:ln w="19050">
            <a:solidFill>
              <a:srgbClr val="FD7914"/>
            </a:solidFill>
            <a:round/>
            <a:headEnd/>
            <a:tailEnd/>
          </a:ln>
        </p:spPr>
        <p:txBody>
          <a:bodyPr/>
          <a:lstStyle/>
          <a:p>
            <a:endParaRPr lang="ca-ES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8675688" y="6553200"/>
            <a:ext cx="150812" cy="150813"/>
            <a:chOff x="5465" y="4128"/>
            <a:chExt cx="95" cy="95"/>
          </a:xfrm>
        </p:grpSpPr>
        <p:sp>
          <p:nvSpPr>
            <p:cNvPr id="3093" name="Oval 22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10800000">
              <a:off x="5465" y="4128"/>
              <a:ext cx="95" cy="95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dirty="0"/>
            </a:p>
          </p:txBody>
        </p:sp>
        <p:sp>
          <p:nvSpPr>
            <p:cNvPr id="3094" name="AutoShape 2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5400000">
              <a:off x="5491" y="4144"/>
              <a:ext cx="57" cy="57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1905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dirty="0"/>
            </a:p>
          </p:txBody>
        </p:sp>
      </p:grpSp>
      <p:sp>
        <p:nvSpPr>
          <p:cNvPr id="3088" name="Rectangle 24"/>
          <p:cNvSpPr>
            <a:spLocks noChangeArrowheads="1"/>
          </p:cNvSpPr>
          <p:nvPr/>
        </p:nvSpPr>
        <p:spPr bwMode="auto">
          <a:xfrm>
            <a:off x="0" y="5734050"/>
            <a:ext cx="187166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3089" name="Rectangle 25"/>
          <p:cNvSpPr>
            <a:spLocks noChangeArrowheads="1"/>
          </p:cNvSpPr>
          <p:nvPr/>
        </p:nvSpPr>
        <p:spPr bwMode="auto">
          <a:xfrm>
            <a:off x="2555776" y="2564904"/>
            <a:ext cx="41768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Open Administration for Businesses in 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Catalonia</a:t>
            </a:r>
          </a:p>
        </p:txBody>
      </p:sp>
      <p:sp>
        <p:nvSpPr>
          <p:cNvPr id="3090" name="Rectangle 26"/>
          <p:cNvSpPr>
            <a:spLocks noChangeArrowheads="1"/>
          </p:cNvSpPr>
          <p:nvPr/>
        </p:nvSpPr>
        <p:spPr bwMode="auto">
          <a:xfrm>
            <a:off x="885117" y="5433442"/>
            <a:ext cx="41767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10000"/>
              <a:buFont typeface="Arial" charset="0"/>
              <a:buNone/>
              <a:tabLst>
                <a:tab pos="0" algn="l"/>
              </a:tabLst>
            </a:pPr>
            <a:endParaRPr lang="es-ES" sz="1800" b="0" dirty="0">
              <a:solidFill>
                <a:schemeClr val="tx1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10000"/>
              <a:buFont typeface="Arial" charset="0"/>
              <a:buNone/>
              <a:tabLst>
                <a:tab pos="0" algn="l"/>
              </a:tabLst>
            </a:pPr>
            <a:endParaRPr lang="es-ES" sz="1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91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5661248"/>
            <a:ext cx="30083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portatil mai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6820" y="-27384"/>
            <a:ext cx="37636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27784" y="4429561"/>
            <a:ext cx="5502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Miquel Estapé</a:t>
            </a:r>
          </a:p>
          <a:p>
            <a:pPr algn="l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Open Administration of Catalonia Consortium</a:t>
            </a:r>
          </a:p>
          <a:p>
            <a:pPr algn="l"/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algn="l"/>
            <a:r>
              <a:rPr lang="en-US" sz="1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Tallin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, 26th of June of 2014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75284" y="117475"/>
            <a:ext cx="8137525" cy="71913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676184" y="6481763"/>
            <a:ext cx="792162" cy="476250"/>
          </a:xfrm>
        </p:spPr>
        <p:txBody>
          <a:bodyPr/>
          <a:lstStyle/>
          <a:p>
            <a:pPr>
              <a:defRPr/>
            </a:pPr>
            <a:fld id="{8B8A8598-00E4-4F7B-B04A-2C888EEA1C14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33371" r="21495" b="11464"/>
          <a:stretch/>
        </p:blipFill>
        <p:spPr bwMode="auto">
          <a:xfrm>
            <a:off x="-810593" y="0"/>
            <a:ext cx="1085520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915816" y="5229200"/>
            <a:ext cx="504056" cy="432048"/>
          </a:xfrm>
          <a:prstGeom prst="ellipse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23728" y="5517232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03847" y="3241779"/>
            <a:ext cx="840093" cy="691277"/>
          </a:xfrm>
          <a:prstGeom prst="ellipse">
            <a:avLst/>
          </a:prstGeom>
          <a:solidFill>
            <a:srgbClr val="00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600" dirty="0" smtClean="0">
                <a:latin typeface="Verdana" charset="0"/>
              </a:rPr>
              <a:t>EU</a:t>
            </a:r>
            <a:endParaRPr kumimoji="0" lang="ca-E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11760" y="2852936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88024" y="1556792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27984" y="3284984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12" name="Connector recte 11"/>
          <p:cNvCxnSpPr>
            <a:stCxn id="5" idx="2"/>
            <a:endCxn id="6" idx="7"/>
          </p:cNvCxnSpPr>
          <p:nvPr/>
        </p:nvCxnSpPr>
        <p:spPr bwMode="auto">
          <a:xfrm flipH="1">
            <a:off x="2553967" y="5445224"/>
            <a:ext cx="361849" cy="135280"/>
          </a:xfrm>
          <a:prstGeom prst="line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or recte 13"/>
          <p:cNvCxnSpPr>
            <a:stCxn id="5" idx="2"/>
            <a:endCxn id="6" idx="6"/>
          </p:cNvCxnSpPr>
          <p:nvPr/>
        </p:nvCxnSpPr>
        <p:spPr bwMode="auto">
          <a:xfrm flipH="1">
            <a:off x="2627784" y="5445224"/>
            <a:ext cx="288032" cy="288032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or recte 17"/>
          <p:cNvCxnSpPr>
            <a:stCxn id="7" idx="3"/>
            <a:endCxn id="6" idx="0"/>
          </p:cNvCxnSpPr>
          <p:nvPr/>
        </p:nvCxnSpPr>
        <p:spPr bwMode="auto">
          <a:xfrm flipH="1">
            <a:off x="2375756" y="3831821"/>
            <a:ext cx="951120" cy="1685411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or recte 20"/>
          <p:cNvCxnSpPr>
            <a:stCxn id="10" idx="2"/>
            <a:endCxn id="7" idx="7"/>
          </p:cNvCxnSpPr>
          <p:nvPr/>
        </p:nvCxnSpPr>
        <p:spPr bwMode="auto">
          <a:xfrm flipH="1" flipV="1">
            <a:off x="3920911" y="3343014"/>
            <a:ext cx="507073" cy="157994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or recte 23"/>
          <p:cNvCxnSpPr>
            <a:stCxn id="8" idx="5"/>
            <a:endCxn id="7" idx="1"/>
          </p:cNvCxnSpPr>
          <p:nvPr/>
        </p:nvCxnSpPr>
        <p:spPr bwMode="auto">
          <a:xfrm>
            <a:off x="2841999" y="3221712"/>
            <a:ext cx="484877" cy="121302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or recte 26"/>
          <p:cNvCxnSpPr>
            <a:stCxn id="35" idx="1"/>
            <a:endCxn id="7" idx="5"/>
          </p:cNvCxnSpPr>
          <p:nvPr/>
        </p:nvCxnSpPr>
        <p:spPr bwMode="auto">
          <a:xfrm flipH="1" flipV="1">
            <a:off x="3920911" y="3831821"/>
            <a:ext cx="1877034" cy="1748683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or recte 29"/>
          <p:cNvCxnSpPr>
            <a:stCxn id="7" idx="0"/>
            <a:endCxn id="9" idx="4"/>
          </p:cNvCxnSpPr>
          <p:nvPr/>
        </p:nvCxnSpPr>
        <p:spPr bwMode="auto">
          <a:xfrm flipV="1">
            <a:off x="3623894" y="1988840"/>
            <a:ext cx="1416158" cy="1252939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or recte 32"/>
          <p:cNvCxnSpPr>
            <a:stCxn id="7" idx="7"/>
            <a:endCxn id="36" idx="2"/>
          </p:cNvCxnSpPr>
          <p:nvPr/>
        </p:nvCxnSpPr>
        <p:spPr bwMode="auto">
          <a:xfrm flipV="1">
            <a:off x="3920911" y="2924944"/>
            <a:ext cx="1299161" cy="418070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4427984" y="4941168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724128" y="5517232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220072" y="2708920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716016" y="4077072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40" name="Connector recte 39"/>
          <p:cNvCxnSpPr>
            <a:stCxn id="37" idx="0"/>
            <a:endCxn id="7" idx="6"/>
          </p:cNvCxnSpPr>
          <p:nvPr/>
        </p:nvCxnSpPr>
        <p:spPr bwMode="auto">
          <a:xfrm flipH="1" flipV="1">
            <a:off x="4043940" y="3587418"/>
            <a:ext cx="924104" cy="489654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ctor recte 42"/>
          <p:cNvCxnSpPr>
            <a:stCxn id="34" idx="0"/>
            <a:endCxn id="7" idx="5"/>
          </p:cNvCxnSpPr>
          <p:nvPr/>
        </p:nvCxnSpPr>
        <p:spPr bwMode="auto">
          <a:xfrm flipH="1" flipV="1">
            <a:off x="3920911" y="3831821"/>
            <a:ext cx="759101" cy="1109347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Oval 52"/>
          <p:cNvSpPr/>
          <p:nvPr/>
        </p:nvSpPr>
        <p:spPr bwMode="auto">
          <a:xfrm>
            <a:off x="3203848" y="4293096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54" name="Connector recte 53"/>
          <p:cNvCxnSpPr>
            <a:stCxn id="7" idx="4"/>
            <a:endCxn id="53" idx="0"/>
          </p:cNvCxnSpPr>
          <p:nvPr/>
        </p:nvCxnSpPr>
        <p:spPr bwMode="auto">
          <a:xfrm flipH="1">
            <a:off x="3455876" y="3933056"/>
            <a:ext cx="168018" cy="360040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1619672" y="2852936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69" name="Connector recte 68"/>
          <p:cNvCxnSpPr>
            <a:stCxn id="68" idx="5"/>
            <a:endCxn id="7" idx="2"/>
          </p:cNvCxnSpPr>
          <p:nvPr/>
        </p:nvCxnSpPr>
        <p:spPr bwMode="auto">
          <a:xfrm>
            <a:off x="2049911" y="3221712"/>
            <a:ext cx="1153936" cy="365706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Connector recte 73"/>
          <p:cNvCxnSpPr>
            <a:stCxn id="7" idx="0"/>
            <a:endCxn id="75" idx="4"/>
          </p:cNvCxnSpPr>
          <p:nvPr/>
        </p:nvCxnSpPr>
        <p:spPr bwMode="auto">
          <a:xfrm flipV="1">
            <a:off x="3623894" y="1268760"/>
            <a:ext cx="480054" cy="1973019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3851920" y="836712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1475656" y="5517232"/>
            <a:ext cx="504056" cy="43204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100" name="Connector recte 99"/>
          <p:cNvCxnSpPr>
            <a:stCxn id="7" idx="3"/>
            <a:endCxn id="99" idx="0"/>
          </p:cNvCxnSpPr>
          <p:nvPr/>
        </p:nvCxnSpPr>
        <p:spPr bwMode="auto">
          <a:xfrm flipH="1">
            <a:off x="1727684" y="3831821"/>
            <a:ext cx="1599192" cy="1685411"/>
          </a:xfrm>
          <a:prstGeom prst="line">
            <a:avLst/>
          </a:prstGeom>
          <a:solidFill>
            <a:srgbClr val="FF3300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7391"/>
            <a:ext cx="8409208" cy="558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 smtClean="0"/>
              <a:t>e-Invoicing </a:t>
            </a:r>
            <a:r>
              <a:rPr lang="en-US" sz="4400" noProof="0" dirty="0" smtClean="0">
                <a:latin typeface="Arial Black" pitchFamily="34" charset="0"/>
              </a:rPr>
              <a:t>Savings +€2.5€</a:t>
            </a:r>
            <a:endParaRPr lang="en-US" sz="3200" noProof="0" dirty="0">
              <a:latin typeface="Arial Black" pitchFamily="34" charset="0"/>
            </a:endParaRPr>
          </a:p>
        </p:txBody>
      </p:sp>
      <p:sp>
        <p:nvSpPr>
          <p:cNvPr id="6" name="QuadreDeText 6"/>
          <p:cNvSpPr txBox="1"/>
          <p:nvPr/>
        </p:nvSpPr>
        <p:spPr>
          <a:xfrm>
            <a:off x="4860032" y="26369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0" dirty="0" smtClean="0">
                <a:solidFill>
                  <a:srgbClr val="FF0000"/>
                </a:solidFill>
                <a:latin typeface="Arial Black" pitchFamily="34" charset="0"/>
              </a:rPr>
              <a:t>60.000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3347864" y="42826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0" dirty="0" smtClean="0">
                <a:solidFill>
                  <a:srgbClr val="FF0000"/>
                </a:solidFill>
                <a:latin typeface="Arial Black" pitchFamily="34" charset="0"/>
              </a:rPr>
              <a:t>23.000</a:t>
            </a:r>
          </a:p>
        </p:txBody>
      </p:sp>
      <p:sp>
        <p:nvSpPr>
          <p:cNvPr id="15" name="QuadreDeText 14"/>
          <p:cNvSpPr txBox="1"/>
          <p:nvPr/>
        </p:nvSpPr>
        <p:spPr>
          <a:xfrm>
            <a:off x="1907704" y="51571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0" dirty="0" smtClean="0">
                <a:solidFill>
                  <a:srgbClr val="FF0000"/>
                </a:solidFill>
                <a:latin typeface="Arial Black" pitchFamily="34" charset="0"/>
              </a:rPr>
              <a:t>3.000</a:t>
            </a:r>
          </a:p>
        </p:txBody>
      </p:sp>
      <p:sp>
        <p:nvSpPr>
          <p:cNvPr id="11" name="QuadreDeText 6"/>
          <p:cNvSpPr txBox="1"/>
          <p:nvPr/>
        </p:nvSpPr>
        <p:spPr>
          <a:xfrm>
            <a:off x="6516216" y="12687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0" dirty="0" smtClean="0">
                <a:solidFill>
                  <a:srgbClr val="FF0000"/>
                </a:solidFill>
                <a:latin typeface="Arial Black" pitchFamily="34" charset="0"/>
              </a:rPr>
              <a:t>90.000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392187" y="1903217"/>
            <a:ext cx="641932" cy="1957832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7391"/>
            <a:ext cx="8409208" cy="558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e-Invoicing </a:t>
            </a:r>
            <a:r>
              <a:rPr lang="en-US" sz="4400" dirty="0">
                <a:latin typeface="Arial Black" pitchFamily="34" charset="0"/>
              </a:rPr>
              <a:t>Savings +€2.5€</a:t>
            </a:r>
            <a:endParaRPr lang="en-US" sz="6000" noProof="0" dirty="0"/>
          </a:p>
        </p:txBody>
      </p:sp>
      <p:sp>
        <p:nvSpPr>
          <p:cNvPr id="6" name="QuadreDeText 6"/>
          <p:cNvSpPr txBox="1"/>
          <p:nvPr/>
        </p:nvSpPr>
        <p:spPr>
          <a:xfrm>
            <a:off x="4932040" y="2515543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b="0" dirty="0" smtClean="0">
                <a:solidFill>
                  <a:srgbClr val="FF0000"/>
                </a:solidFill>
                <a:latin typeface="Arial Black" pitchFamily="34" charset="0"/>
              </a:rPr>
              <a:t>6%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3347864" y="409971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b="0" dirty="0" smtClean="0">
                <a:solidFill>
                  <a:srgbClr val="FF0000"/>
                </a:solidFill>
                <a:latin typeface="Arial Black" pitchFamily="34" charset="0"/>
              </a:rPr>
              <a:t>2%</a:t>
            </a:r>
          </a:p>
        </p:txBody>
      </p:sp>
      <p:sp>
        <p:nvSpPr>
          <p:cNvPr id="15" name="QuadreDeText 14"/>
          <p:cNvSpPr txBox="1"/>
          <p:nvPr/>
        </p:nvSpPr>
        <p:spPr>
          <a:xfrm>
            <a:off x="2123728" y="4963815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b="0" dirty="0" smtClean="0">
                <a:solidFill>
                  <a:srgbClr val="FF0000"/>
                </a:solidFill>
                <a:latin typeface="Arial Black" pitchFamily="34" charset="0"/>
              </a:rPr>
              <a:t>0,3%</a:t>
            </a:r>
          </a:p>
        </p:txBody>
      </p:sp>
      <p:sp>
        <p:nvSpPr>
          <p:cNvPr id="11" name="QuadreDeText 6"/>
          <p:cNvSpPr txBox="1"/>
          <p:nvPr/>
        </p:nvSpPr>
        <p:spPr>
          <a:xfrm>
            <a:off x="6948264" y="1147391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b="0" dirty="0" smtClean="0">
                <a:solidFill>
                  <a:srgbClr val="FF0000"/>
                </a:solidFill>
                <a:latin typeface="Arial Black" pitchFamily="34" charset="0"/>
              </a:rPr>
              <a:t>9%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392187" y="1903217"/>
            <a:ext cx="641932" cy="1957832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arrodonit 10"/>
          <p:cNvSpPr>
            <a:spLocks noChangeArrowheads="1"/>
          </p:cNvSpPr>
          <p:nvPr/>
        </p:nvSpPr>
        <p:spPr bwMode="auto">
          <a:xfrm>
            <a:off x="2843807" y="3790926"/>
            <a:ext cx="2541289" cy="1366837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r>
              <a:rPr lang="es-ES" sz="2400" dirty="0" smtClean="0"/>
              <a:t>BUSINESSES</a:t>
            </a:r>
            <a:endParaRPr lang="ca-ES" sz="2400" dirty="0"/>
          </a:p>
        </p:txBody>
      </p:sp>
      <p:sp>
        <p:nvSpPr>
          <p:cNvPr id="18437" name="Rectangle arrodonit 11"/>
          <p:cNvSpPr>
            <a:spLocks noChangeArrowheads="1"/>
          </p:cNvSpPr>
          <p:nvPr/>
        </p:nvSpPr>
        <p:spPr bwMode="auto">
          <a:xfrm>
            <a:off x="6084168" y="3790926"/>
            <a:ext cx="2160240" cy="1366837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r>
              <a:rPr lang="es-ES" sz="2400" dirty="0" smtClean="0"/>
              <a:t>ADMINIS</a:t>
            </a:r>
            <a:br>
              <a:rPr lang="es-ES" sz="2400" dirty="0" smtClean="0"/>
            </a:br>
            <a:r>
              <a:rPr lang="es-ES" sz="2400" dirty="0" smtClean="0"/>
              <a:t>TRATIONS</a:t>
            </a:r>
            <a:endParaRPr lang="ca-ES" sz="2400" dirty="0"/>
          </a:p>
        </p:txBody>
      </p:sp>
      <p:sp>
        <p:nvSpPr>
          <p:cNvPr id="18438" name="Oval 12"/>
          <p:cNvSpPr>
            <a:spLocks noChangeArrowheads="1"/>
          </p:cNvSpPr>
          <p:nvPr/>
        </p:nvSpPr>
        <p:spPr bwMode="auto">
          <a:xfrm>
            <a:off x="5385097" y="4222031"/>
            <a:ext cx="627063" cy="5540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s-ES" sz="6600" dirty="0" smtClean="0">
                <a:solidFill>
                  <a:srgbClr val="FF6D4B"/>
                </a:solidFill>
                <a:latin typeface="Arial Black" pitchFamily="34" charset="0"/>
              </a:rPr>
              <a:t>+</a:t>
            </a:r>
            <a:endParaRPr lang="ca-ES" sz="6600" dirty="0">
              <a:solidFill>
                <a:srgbClr val="FF6D4B"/>
              </a:solidFill>
              <a:latin typeface="Arial Black" pitchFamily="34" charset="0"/>
            </a:endParaRPr>
          </a:p>
        </p:txBody>
      </p:sp>
      <p:sp>
        <p:nvSpPr>
          <p:cNvPr id="7" name="2 Título"/>
          <p:cNvSpPr>
            <a:spLocks noGrp="1"/>
          </p:cNvSpPr>
          <p:nvPr>
            <p:ph type="title" idx="4294967295"/>
          </p:nvPr>
        </p:nvSpPr>
        <p:spPr>
          <a:xfrm>
            <a:off x="179512" y="3826520"/>
            <a:ext cx="1944538" cy="1295648"/>
          </a:xfrm>
          <a:solidFill>
            <a:srgbClr val="FF3300"/>
          </a:solidFill>
        </p:spPr>
        <p:txBody>
          <a:bodyPr/>
          <a:lstStyle/>
          <a:p>
            <a:pPr algn="ctr" eaLnBrk="1" hangingPunct="1"/>
            <a:r>
              <a:rPr lang="en-US" sz="3600" kern="1200" noProof="0" dirty="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VALUE</a:t>
            </a:r>
            <a:endParaRPr lang="en-US" sz="3600" kern="1200" noProof="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072729" y="4197326"/>
            <a:ext cx="627063" cy="5540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endParaRPr lang="ca-E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2 Título"/>
          <p:cNvSpPr>
            <a:spLocks noGrp="1"/>
          </p:cNvSpPr>
          <p:nvPr>
            <p:ph type="title" idx="4294967295"/>
          </p:nvPr>
        </p:nvSpPr>
        <p:spPr>
          <a:xfrm>
            <a:off x="683568" y="476672"/>
            <a:ext cx="6336704" cy="1728192"/>
          </a:xfrm>
        </p:spPr>
        <p:txBody>
          <a:bodyPr/>
          <a:lstStyle/>
          <a:p>
            <a:r>
              <a:rPr lang="en-US" sz="4400" noProof="0" dirty="0" smtClean="0">
                <a:solidFill>
                  <a:srgbClr val="FF0000"/>
                </a:solidFill>
                <a:latin typeface="Arial Black" pitchFamily="34" charset="0"/>
              </a:rPr>
              <a:t>Metcalfe's law</a:t>
            </a:r>
            <a:r>
              <a:rPr lang="en-US" sz="4400" b="0" noProof="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400" b="0" noProof="0" dirty="0" smtClean="0">
                <a:solidFill>
                  <a:srgbClr val="FF0000"/>
                </a:solidFill>
              </a:rPr>
              <a:t/>
            </a:r>
            <a:br>
              <a:rPr lang="en-US" sz="4400" b="0" noProof="0" dirty="0" smtClean="0">
                <a:solidFill>
                  <a:srgbClr val="FF0000"/>
                </a:solidFill>
              </a:rPr>
            </a:br>
            <a:r>
              <a:rPr lang="en-US" sz="1600" b="0" noProof="0" dirty="0" smtClean="0">
                <a:solidFill>
                  <a:srgbClr val="FF0000"/>
                </a:solidFill>
              </a:rPr>
              <a:t/>
            </a:r>
            <a:br>
              <a:rPr lang="en-US" sz="1600" b="0" noProof="0" dirty="0" smtClean="0">
                <a:solidFill>
                  <a:srgbClr val="FF0000"/>
                </a:solidFill>
              </a:rPr>
            </a:br>
            <a:r>
              <a:rPr lang="en-US" sz="2600" b="0" noProof="0" dirty="0" smtClean="0">
                <a:solidFill>
                  <a:srgbClr val="006699"/>
                </a:solidFill>
              </a:rPr>
              <a:t>The value of a network is proportional to the square of the number of connected users of the system</a:t>
            </a:r>
            <a:endParaRPr lang="en-US" sz="2800" b="0" noProof="0" dirty="0">
              <a:solidFill>
                <a:srgbClr val="0066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548680"/>
            <a:ext cx="208823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0" dirty="0" smtClean="0">
                <a:solidFill>
                  <a:srgbClr val="006699"/>
                </a:solidFill>
                <a:latin typeface="Arial Black" pitchFamily="34" charset="0"/>
              </a:rPr>
              <a:t>n</a:t>
            </a:r>
            <a:r>
              <a:rPr lang="en-US" sz="11500" b="0" baseline="30000" dirty="0" smtClean="0">
                <a:solidFill>
                  <a:srgbClr val="006699"/>
                </a:solidFill>
                <a:latin typeface="Arial Black" pitchFamily="34" charset="0"/>
              </a:rPr>
              <a:t>2</a:t>
            </a:r>
            <a:endParaRPr lang="ca-ES" sz="11500" dirty="0">
              <a:solidFill>
                <a:srgbClr val="006699"/>
              </a:solidFill>
              <a:latin typeface="Arial Black" pitchFamily="34" charset="0"/>
            </a:endParaRPr>
          </a:p>
        </p:txBody>
      </p:sp>
      <p:sp>
        <p:nvSpPr>
          <p:cNvPr id="11" name="2 Título"/>
          <p:cNvSpPr>
            <a:spLocks noGrp="1"/>
          </p:cNvSpPr>
          <p:nvPr>
            <p:ph type="title" idx="4294967295"/>
          </p:nvPr>
        </p:nvSpPr>
        <p:spPr>
          <a:xfrm>
            <a:off x="5868145" y="5301208"/>
            <a:ext cx="2520280" cy="719137"/>
          </a:xfrm>
        </p:spPr>
        <p:txBody>
          <a:bodyPr/>
          <a:lstStyle/>
          <a:p>
            <a:pPr algn="ctr" eaLnBrk="1" hangingPunct="1"/>
            <a:r>
              <a:rPr lang="en-US" sz="44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ＭＳ Ｐゴシック" charset="0"/>
              </a:rPr>
              <a:t>967</a:t>
            </a:r>
            <a:endParaRPr lang="en-US" sz="4400" noProof="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ＭＳ Ｐゴシック" charset="0"/>
            </a:endParaRPr>
          </a:p>
        </p:txBody>
      </p:sp>
      <p:sp>
        <p:nvSpPr>
          <p:cNvPr id="13" name="2 Título"/>
          <p:cNvSpPr>
            <a:spLocks noGrp="1"/>
          </p:cNvSpPr>
          <p:nvPr>
            <p:ph type="title" idx="4294967295"/>
          </p:nvPr>
        </p:nvSpPr>
        <p:spPr>
          <a:xfrm>
            <a:off x="2843807" y="5301208"/>
            <a:ext cx="2689795" cy="719137"/>
          </a:xfrm>
        </p:spPr>
        <p:txBody>
          <a:bodyPr/>
          <a:lstStyle/>
          <a:p>
            <a:pPr algn="ctr" eaLnBrk="1" hangingPunct="1"/>
            <a:r>
              <a:rPr lang="en-US" sz="44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ＭＳ Ｐゴシック" charset="0"/>
              </a:rPr>
              <a:t>+10.000</a:t>
            </a:r>
            <a:endParaRPr lang="en-US" sz="4400" noProof="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ＭＳ Ｐゴシック" charset="0"/>
            </a:endParaRPr>
          </a:p>
        </p:txBody>
      </p:sp>
      <p:sp>
        <p:nvSpPr>
          <p:cNvPr id="12" name="Double Bracket 11"/>
          <p:cNvSpPr/>
          <p:nvPr/>
        </p:nvSpPr>
        <p:spPr bwMode="auto">
          <a:xfrm>
            <a:off x="2699792" y="3477741"/>
            <a:ext cx="5688632" cy="2544490"/>
          </a:xfrm>
          <a:prstGeom prst="bracketPair">
            <a:avLst/>
          </a:prstGeom>
          <a:noFill/>
          <a:ln w="38100" cap="flat" cmpd="sng" algn="ctr">
            <a:solidFill>
              <a:srgbClr val="FF6D4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8337425" y="2853879"/>
            <a:ext cx="627063" cy="5540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s-ES" sz="7200" dirty="0">
                <a:solidFill>
                  <a:srgbClr val="FF6D4B"/>
                </a:solidFill>
                <a:latin typeface="Arial Black" pitchFamily="34" charset="0"/>
              </a:rPr>
              <a:t>2</a:t>
            </a:r>
            <a:endParaRPr lang="ca-ES" sz="7200" dirty="0">
              <a:solidFill>
                <a:srgbClr val="FF6D4B"/>
              </a:solidFill>
              <a:latin typeface="Arial Black" pitchFamily="34" charset="0"/>
            </a:endParaRPr>
          </a:p>
        </p:txBody>
      </p:sp>
      <p:sp>
        <p:nvSpPr>
          <p:cNvPr id="15" name="2 Título"/>
          <p:cNvSpPr>
            <a:spLocks noGrp="1"/>
          </p:cNvSpPr>
          <p:nvPr>
            <p:ph type="title" idx="4294967295"/>
          </p:nvPr>
        </p:nvSpPr>
        <p:spPr>
          <a:xfrm>
            <a:off x="3131840" y="6094239"/>
            <a:ext cx="4464496" cy="719137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</a:rPr>
              <a:t>e-Procurement users</a:t>
            </a:r>
            <a:endParaRPr lang="en-US" sz="2800" noProof="0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8633" y="1556792"/>
            <a:ext cx="2915455" cy="3888432"/>
          </a:xfrm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603848" y="5301208"/>
            <a:ext cx="16578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6699"/>
                </a:solidFill>
                <a:latin typeface="Arial Black" pitchFamily="34" charset="0"/>
              </a:rPr>
              <a:t>Easy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79512" y="2694399"/>
            <a:ext cx="30963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4400" dirty="0" smtClean="0">
                <a:solidFill>
                  <a:srgbClr val="006699"/>
                </a:solidFill>
                <a:latin typeface="Arial Black" pitchFamily="34" charset="0"/>
              </a:rPr>
              <a:t>Benefits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620072" y="2708920"/>
            <a:ext cx="34683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eaLnBrk="1" hangingPunct="1">
              <a:defRPr sz="4400">
                <a:solidFill>
                  <a:srgbClr val="006699"/>
                </a:solidFill>
                <a:latin typeface="Arial Black" pitchFamily="34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charset="0"/>
                <a:ea typeface="ＭＳ Ｐゴシック" charset="0"/>
              </a:defRPr>
            </a:lvl9pPr>
          </a:lstStyle>
          <a:p>
            <a:r>
              <a:rPr lang="en-US" dirty="0"/>
              <a:t>Mandatory</a:t>
            </a:r>
          </a:p>
        </p:txBody>
      </p:sp>
      <p:sp>
        <p:nvSpPr>
          <p:cNvPr id="19462" name="2 Título"/>
          <p:cNvSpPr>
            <a:spLocks noGrp="1"/>
          </p:cNvSpPr>
          <p:nvPr>
            <p:ph type="title" idx="4294967295"/>
          </p:nvPr>
        </p:nvSpPr>
        <p:spPr>
          <a:xfrm>
            <a:off x="539553" y="261590"/>
            <a:ext cx="8280598" cy="719138"/>
          </a:xfrm>
        </p:spPr>
        <p:txBody>
          <a:bodyPr/>
          <a:lstStyle/>
          <a:p>
            <a:pPr eaLnBrk="1" hangingPunct="1"/>
            <a:r>
              <a:rPr lang="en-US" sz="2800" noProof="0" dirty="0" smtClean="0">
                <a:latin typeface="Arial" charset="0"/>
                <a:ea typeface="ＭＳ Ｐゴシック" charset="0"/>
              </a:rPr>
              <a:t>Why </a:t>
            </a:r>
            <a:r>
              <a:rPr lang="en-US" sz="3600" dirty="0" smtClean="0">
                <a:latin typeface="Arial Black" pitchFamily="34" charset="0"/>
                <a:ea typeface="ＭＳ Ｐゴシック" charset="0"/>
              </a:rPr>
              <a:t>Businesses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800" noProof="0" dirty="0" smtClean="0">
                <a:latin typeface="Arial" charset="0"/>
                <a:ea typeface="ＭＳ Ｐゴシック" charset="0"/>
              </a:rPr>
              <a:t>should use the service ?</a:t>
            </a:r>
            <a:endParaRPr lang="en-US" sz="2800" b="0" noProof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429000"/>
            <a:ext cx="2920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wo processes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electronic &amp; paper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3747" y="3426768"/>
            <a:ext cx="3024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not mandatory</a:t>
            </a:r>
          </a:p>
          <a:p>
            <a:pPr algn="l"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</a:rPr>
              <a:t>mutual agreement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7189" y="6070649"/>
            <a:ext cx="2961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26383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noProof="0" dirty="0" smtClean="0">
                <a:ea typeface="ＭＳ Ｐゴシック" pitchFamily="34" charset="-128"/>
              </a:rPr>
              <a:t>SWOT analysis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51520" y="836712"/>
            <a:ext cx="4176464" cy="20162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0400" rIns="144000" bIns="1404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Verdana" charset="0"/>
              </a:rPr>
              <a:t>Strenghts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Verdana" charset="0"/>
              </a:rPr>
              <a:t>HUB Model</a:t>
            </a:r>
          </a:p>
          <a:p>
            <a:r>
              <a:rPr lang="en-US" sz="2400" b="0" dirty="0" smtClean="0">
                <a:latin typeface="Verdana" charset="0"/>
              </a:rPr>
              <a:t>Service proven</a:t>
            </a:r>
            <a:endParaRPr lang="en-US" sz="2400" b="0" dirty="0">
              <a:latin typeface="Verdana" charset="0"/>
            </a:endParaRPr>
          </a:p>
          <a:p>
            <a:r>
              <a:rPr lang="en-US" sz="2400" b="0" dirty="0" smtClean="0">
                <a:latin typeface="Verdana" charset="0"/>
              </a:rPr>
              <a:t>EDI experience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1520" y="2996952"/>
            <a:ext cx="4176464" cy="2884367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0400" rIns="144000" bIns="1404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charset="0"/>
              </a:rPr>
              <a:t>Weaknesses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  <a:p>
            <a:r>
              <a:rPr lang="en-US" sz="2400" b="0" dirty="0" smtClean="0">
                <a:latin typeface="Verdana" charset="0"/>
              </a:rPr>
              <a:t>Not mandatory (yet)</a:t>
            </a:r>
          </a:p>
          <a:p>
            <a:r>
              <a:rPr lang="en-US" sz="2400" b="0" dirty="0" smtClean="0">
                <a:latin typeface="Verdana" charset="0"/>
              </a:rPr>
              <a:t>Double processes</a:t>
            </a:r>
          </a:p>
          <a:p>
            <a:r>
              <a:rPr lang="en-US" sz="2400" b="0" dirty="0" smtClean="0">
                <a:latin typeface="Verdana" charset="0"/>
              </a:rPr>
              <a:t>Priority: payment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Verdana" charset="0"/>
              </a:rPr>
              <a:t>Not (enough) easy to use</a:t>
            </a:r>
          </a:p>
          <a:p>
            <a:r>
              <a:rPr lang="en-US" sz="2400" b="0" dirty="0" smtClean="0">
                <a:latin typeface="Verdana" charset="0"/>
              </a:rPr>
              <a:t>Low use by big Public Org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2996952"/>
            <a:ext cx="4248472" cy="2880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0400" rIns="144000" bIns="1404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charset="0"/>
              </a:rPr>
              <a:t>Opportunities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Savings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Verdana" charset="0"/>
              </a:rPr>
              <a:t>EDI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Verdana" charset="0"/>
              </a:rPr>
              <a:t>Political plan action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Verdana" charset="0"/>
              </a:rPr>
              <a:t>Legal changes - 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andatory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Verdana" charset="0"/>
              </a:rPr>
              <a:t>Utilities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836713"/>
            <a:ext cx="4248472" cy="2016223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0400" rIns="144000" bIns="1404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charset="0"/>
              </a:rPr>
              <a:t>Threats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Verdana" charset="0"/>
              </a:rPr>
              <a:t>Crisis: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Verdana" charset="0"/>
              </a:rPr>
              <a:t>e-invoicing NOT a priority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castellersdevilafranca.cat/images/3d10f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3"/>
          <a:stretch/>
        </p:blipFill>
        <p:spPr bwMode="auto">
          <a:xfrm>
            <a:off x="-36512" y="-74974"/>
            <a:ext cx="9180512" cy="69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D07C0-89C1-46B7-91DF-DA9023940198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5868144" y="-74973"/>
            <a:ext cx="3275856" cy="408003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for your attention!</a:t>
            </a:r>
          </a:p>
          <a:p>
            <a:pPr algn="l"/>
            <a:endParaRPr lang="en-US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Miquel Estapé</a:t>
            </a:r>
          </a:p>
          <a:p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hlinkClick r:id="rId4"/>
              </a:rPr>
              <a:t>mestape@aoc.cat</a:t>
            </a:r>
            <a:endParaRPr lang="en-US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endParaRPr lang="en-US" sz="1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Open Administration 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of Catalonia Consortium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0" y="5734050"/>
            <a:ext cx="187166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17475"/>
            <a:ext cx="8784976" cy="719138"/>
          </a:xfrm>
        </p:spPr>
        <p:txBody>
          <a:bodyPr/>
          <a:lstStyle/>
          <a:p>
            <a:r>
              <a:rPr lang="en-US" sz="2800" noProof="0" dirty="0" smtClean="0"/>
              <a:t>About the Open Admin. Consortium of Catalonia</a:t>
            </a:r>
            <a:endParaRPr lang="en-US" sz="2800" noProof="0" dirty="0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33371" r="21495" b="11464"/>
          <a:stretch/>
        </p:blipFill>
        <p:spPr bwMode="auto">
          <a:xfrm>
            <a:off x="-1" y="866458"/>
            <a:ext cx="5175241" cy="328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568" y="4437112"/>
            <a:ext cx="1764542" cy="22322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noAutofit/>
          </a:bodyPr>
          <a:lstStyle>
            <a:defPPr>
              <a:defRPr lang="es-ES"/>
            </a:defPPr>
            <a:lvl1pPr algn="l">
              <a:defRPr sz="2000" b="0"/>
            </a:lvl1pPr>
          </a:lstStyle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b="1" dirty="0" err="1" smtClean="0"/>
              <a:t>Catalonia</a:t>
            </a:r>
            <a:endParaRPr lang="ca-ES" b="1" dirty="0" smtClean="0"/>
          </a:p>
          <a:p>
            <a:pPr marL="265113" indent="-26511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a-ES" dirty="0" smtClean="0"/>
              <a:t>7.5 M </a:t>
            </a:r>
            <a:r>
              <a:rPr lang="ca-ES" dirty="0" err="1" smtClean="0"/>
              <a:t>people</a:t>
            </a:r>
            <a:endParaRPr lang="ca-ES" sz="600" dirty="0"/>
          </a:p>
          <a:p>
            <a:pPr marL="265113" indent="-26511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+1.400 entities</a:t>
            </a:r>
          </a:p>
        </p:txBody>
      </p:sp>
      <p:pic>
        <p:nvPicPr>
          <p:cNvPr id="334855" name="Picture 7" descr="http://upload.wikimedia.org/wikipedia/commons/thumb/2/2b/Localizaci%C3%B3n_de_Catalu%C3%B1a.svg/250px-Localizaci%C3%B3n_de_Catalu%C3%B1a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6015" r="9364" b="950"/>
          <a:stretch/>
        </p:blipFill>
        <p:spPr bwMode="auto">
          <a:xfrm>
            <a:off x="5387860" y="866458"/>
            <a:ext cx="3648636" cy="328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00392" y="147072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err="1" smtClean="0"/>
              <a:t>Cata</a:t>
            </a:r>
            <a:r>
              <a:rPr lang="ca-ES" sz="1400" dirty="0" smtClean="0"/>
              <a:t/>
            </a:r>
            <a:br>
              <a:rPr lang="ca-ES" sz="1400" dirty="0" smtClean="0"/>
            </a:br>
            <a:r>
              <a:rPr lang="ca-ES" sz="1400" dirty="0" err="1" smtClean="0"/>
              <a:t>lonia</a:t>
            </a:r>
            <a:endParaRPr lang="ca-E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236675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Spain</a:t>
            </a:r>
            <a:endParaRPr lang="ca-E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urved Down Arrow 4"/>
          <p:cNvSpPr/>
          <p:nvPr/>
        </p:nvSpPr>
        <p:spPr bwMode="auto">
          <a:xfrm rot="20651451">
            <a:off x="1582792" y="1377160"/>
            <a:ext cx="6796384" cy="1011514"/>
          </a:xfrm>
          <a:prstGeom prst="curvedDownArrow">
            <a:avLst>
              <a:gd name="adj1" fmla="val 12481"/>
              <a:gd name="adj2" fmla="val 50000"/>
              <a:gd name="adj3" fmla="val 25000"/>
            </a:avLst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pic>
        <p:nvPicPr>
          <p:cNvPr id="334853" name="Picture 5" descr="Google Maps Pin Clip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10506" y="3235807"/>
            <a:ext cx="169206" cy="2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6016" y="4438279"/>
            <a:ext cx="4320480" cy="2231082"/>
          </a:xfrm>
          <a:prstGeom prst="rect">
            <a:avLst/>
          </a:prstGeom>
          <a:solidFill>
            <a:srgbClr val="FF4B21"/>
          </a:solidFill>
        </p:spPr>
        <p:txBody>
          <a:bodyPr wrap="square" rtlCol="0">
            <a:noAutofit/>
          </a:bodyPr>
          <a:lstStyle/>
          <a:p>
            <a:pPr marL="171450" indent="-171450" algn="l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Mission</a:t>
            </a:r>
            <a:br>
              <a:rPr lang="en-US" sz="2000" dirty="0" smtClean="0"/>
            </a:br>
            <a:r>
              <a:rPr lang="en-US" sz="2400" b="0" dirty="0" smtClean="0">
                <a:latin typeface="Arial" charset="0"/>
              </a:rPr>
              <a:t>Promote e-government initiatives using ICTs to improve public services, increase efficiency, savings &amp; transparency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1720" y="4438680"/>
            <a:ext cx="2520280" cy="22322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l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Shareholders: </a:t>
            </a:r>
          </a:p>
          <a:p>
            <a:pPr marL="265113" indent="-265113" algn="l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0" dirty="0" smtClean="0"/>
              <a:t>ALL Catalan Public sector</a:t>
            </a:r>
          </a:p>
          <a:p>
            <a:pPr marL="265113" indent="-265113" algn="l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0" dirty="0" smtClean="0"/>
              <a:t>State, Province, County, Local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7518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4" name="Oval 101"/>
          <p:cNvSpPr>
            <a:spLocks noChangeArrowheads="1"/>
          </p:cNvSpPr>
          <p:nvPr/>
        </p:nvSpPr>
        <p:spPr bwMode="auto">
          <a:xfrm>
            <a:off x="6318647" y="1340768"/>
            <a:ext cx="1652587" cy="4526979"/>
          </a:xfrm>
          <a:prstGeom prst="ellipse">
            <a:avLst/>
          </a:prstGeom>
          <a:solidFill>
            <a:srgbClr val="FFFF99">
              <a:alpha val="34901"/>
            </a:srgb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37898" name="Picture 100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328362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04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167072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06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409007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08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489810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10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247717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Picture 126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162004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133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2450306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135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328056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7" name="Picture 137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411083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0" name="Picture 160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6334" y="494903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etxa esquerra i dreta 3"/>
          <p:cNvSpPr/>
          <p:nvPr/>
        </p:nvSpPr>
        <p:spPr bwMode="auto">
          <a:xfrm>
            <a:off x="2051720" y="1052735"/>
            <a:ext cx="4104456" cy="4968553"/>
          </a:xfrm>
          <a:prstGeom prst="leftRightArrow">
            <a:avLst>
              <a:gd name="adj1" fmla="val 60147"/>
              <a:gd name="adj2" fmla="val 24991"/>
            </a:avLst>
          </a:prstGeom>
          <a:solidFill>
            <a:srgbClr val="00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177800" indent="-177800" algn="l">
              <a:lnSpc>
                <a:spcPct val="20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e-Procurement</a:t>
            </a:r>
            <a:endParaRPr lang="en-US" sz="2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177800" lvl="2" indent="-1778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/>
              <a:t>Call for tenders</a:t>
            </a:r>
          </a:p>
          <a:p>
            <a:pPr marL="177800" lvl="2" indent="-1778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/>
              <a:t>e-Submission of </a:t>
            </a:r>
            <a:r>
              <a:rPr lang="en-US" sz="1800" dirty="0"/>
              <a:t>t</a:t>
            </a:r>
            <a:r>
              <a:rPr lang="en-US" sz="1800" dirty="0" smtClean="0"/>
              <a:t>enders</a:t>
            </a:r>
            <a:endParaRPr lang="en-US" sz="1800" dirty="0"/>
          </a:p>
          <a:p>
            <a:pPr marL="177800" indent="-1778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/>
              <a:t>e-Notification</a:t>
            </a:r>
          </a:p>
          <a:p>
            <a:pPr marL="177800" indent="-1778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/>
              <a:t>e-Invoicing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effectLst/>
              <a:latin typeface="Verdana" charset="0"/>
            </a:endParaRPr>
          </a:p>
        </p:txBody>
      </p:sp>
      <p:sp>
        <p:nvSpPr>
          <p:cNvPr id="19" name="Text Box 105"/>
          <p:cNvSpPr txBox="1">
            <a:spLocks noChangeArrowheads="1"/>
          </p:cNvSpPr>
          <p:nvPr/>
        </p:nvSpPr>
        <p:spPr bwMode="auto">
          <a:xfrm rot="16200000">
            <a:off x="-1467783" y="3267338"/>
            <a:ext cx="3817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smtClean="0">
                <a:solidFill>
                  <a:srgbClr val="FF0000"/>
                </a:solidFill>
                <a:latin typeface="+mn-lt"/>
              </a:rPr>
              <a:t>Businesses</a:t>
            </a:r>
            <a:endParaRPr lang="en-US" sz="2800" ker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ext Box 127"/>
          <p:cNvSpPr txBox="1">
            <a:spLocks noChangeArrowheads="1"/>
          </p:cNvSpPr>
          <p:nvPr/>
        </p:nvSpPr>
        <p:spPr bwMode="auto">
          <a:xfrm rot="16200000">
            <a:off x="6123204" y="3122257"/>
            <a:ext cx="46622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Public organizations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ítol 1"/>
          <p:cNvSpPr txBox="1">
            <a:spLocks/>
          </p:cNvSpPr>
          <p:nvPr/>
        </p:nvSpPr>
        <p:spPr>
          <a:xfrm>
            <a:off x="611188" y="117475"/>
            <a:ext cx="8137525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+mj-lt"/>
                <a:ea typeface="ＭＳ Ｐゴシック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Arial" charset="0"/>
              </a:defRPr>
            </a:lvl9pPr>
          </a:lstStyle>
          <a:p>
            <a:endParaRPr lang="ca-ES" dirty="0"/>
          </a:p>
        </p:txBody>
      </p:sp>
      <p:sp>
        <p:nvSpPr>
          <p:cNvPr id="5" name="Títol 4"/>
          <p:cNvSpPr>
            <a:spLocks noGrp="1"/>
          </p:cNvSpPr>
          <p:nvPr>
            <p:ph type="title"/>
          </p:nvPr>
        </p:nvSpPr>
        <p:spPr>
          <a:xfrm>
            <a:off x="179512" y="117475"/>
            <a:ext cx="8856983" cy="719138"/>
          </a:xfrm>
        </p:spPr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HOW </a:t>
            </a:r>
            <a:r>
              <a:rPr lang="en-US" dirty="0">
                <a:latin typeface="+mn-lt"/>
              </a:rPr>
              <a:t>can we </a:t>
            </a:r>
            <a:r>
              <a:rPr lang="en-US" sz="2800" dirty="0">
                <a:latin typeface="Arial Black" pitchFamily="34" charset="0"/>
              </a:rPr>
              <a:t>DO THINGS </a:t>
            </a:r>
            <a:r>
              <a:rPr lang="en-US" sz="2800" dirty="0" smtClean="0">
                <a:latin typeface="Arial Black" pitchFamily="34" charset="0"/>
              </a:rPr>
              <a:t>SIMPLE </a:t>
            </a:r>
            <a:r>
              <a:rPr lang="en-US" dirty="0" smtClean="0"/>
              <a:t>for </a:t>
            </a:r>
            <a:r>
              <a:rPr lang="en-US" dirty="0"/>
              <a:t>Businesses </a:t>
            </a:r>
            <a:r>
              <a:rPr lang="en-US" dirty="0" smtClean="0"/>
              <a:t>?</a:t>
            </a:r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5818821" y="6063101"/>
            <a:ext cx="328968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9999"/>
                </a:solidFill>
              </a:rPr>
              <a:t>+</a:t>
            </a:r>
            <a:r>
              <a:rPr lang="en-US" sz="2800" dirty="0" smtClean="0">
                <a:solidFill>
                  <a:srgbClr val="009999"/>
                </a:solidFill>
              </a:rPr>
              <a:t>1.400 entities</a:t>
            </a:r>
            <a:endParaRPr lang="en-US" sz="28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101"/>
          <p:cNvSpPr>
            <a:spLocks noChangeArrowheads="1"/>
          </p:cNvSpPr>
          <p:nvPr/>
        </p:nvSpPr>
        <p:spPr bwMode="auto">
          <a:xfrm>
            <a:off x="6318647" y="1340768"/>
            <a:ext cx="1652587" cy="4526979"/>
          </a:xfrm>
          <a:prstGeom prst="ellipse">
            <a:avLst/>
          </a:prstGeom>
          <a:solidFill>
            <a:srgbClr val="FFFF99">
              <a:alpha val="34901"/>
            </a:srgb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37898" name="Picture 100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328362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04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167072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06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409007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08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489810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10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247717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Picture 126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162004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133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2450306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135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328056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7" name="Picture 137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411083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0" name="Picture 160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6334" y="494903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" name="Straight Arrow Connector 103"/>
          <p:cNvCxnSpPr>
            <a:stCxn id="37906" idx="3"/>
            <a:endCxn id="37911" idx="1"/>
          </p:cNvCxnSpPr>
          <p:nvPr/>
        </p:nvCxnSpPr>
        <p:spPr bwMode="auto">
          <a:xfrm flipV="1">
            <a:off x="1541735" y="1889918"/>
            <a:ext cx="5332537" cy="85712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37900" idx="3"/>
            <a:endCxn id="37911" idx="1"/>
          </p:cNvCxnSpPr>
          <p:nvPr/>
        </p:nvCxnSpPr>
        <p:spPr bwMode="auto">
          <a:xfrm flipV="1">
            <a:off x="1541735" y="1889918"/>
            <a:ext cx="5332537" cy="5067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37900" idx="3"/>
            <a:endCxn id="37913" idx="1"/>
          </p:cNvCxnSpPr>
          <p:nvPr/>
        </p:nvCxnSpPr>
        <p:spPr bwMode="auto">
          <a:xfrm>
            <a:off x="1541735" y="1940595"/>
            <a:ext cx="5332537" cy="779586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37900" idx="3"/>
            <a:endCxn id="37915" idx="1"/>
          </p:cNvCxnSpPr>
          <p:nvPr/>
        </p:nvCxnSpPr>
        <p:spPr bwMode="auto">
          <a:xfrm>
            <a:off x="1541735" y="1940595"/>
            <a:ext cx="5332537" cy="1609848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37900" idx="3"/>
            <a:endCxn id="37917" idx="1"/>
          </p:cNvCxnSpPr>
          <p:nvPr/>
        </p:nvCxnSpPr>
        <p:spPr bwMode="auto">
          <a:xfrm>
            <a:off x="1541735" y="1940595"/>
            <a:ext cx="5332537" cy="244011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37900" idx="3"/>
            <a:endCxn id="37920" idx="1"/>
          </p:cNvCxnSpPr>
          <p:nvPr/>
        </p:nvCxnSpPr>
        <p:spPr bwMode="auto">
          <a:xfrm>
            <a:off x="1541735" y="1940595"/>
            <a:ext cx="5324599" cy="327831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37906" idx="3"/>
          </p:cNvCxnSpPr>
          <p:nvPr/>
        </p:nvCxnSpPr>
        <p:spPr bwMode="auto">
          <a:xfrm flipV="1">
            <a:off x="1541735" y="2708920"/>
            <a:ext cx="5334521" cy="38125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37906" idx="3"/>
          </p:cNvCxnSpPr>
          <p:nvPr/>
        </p:nvCxnSpPr>
        <p:spPr bwMode="auto">
          <a:xfrm>
            <a:off x="1541735" y="2747045"/>
            <a:ext cx="5334521" cy="753963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37906" idx="3"/>
            <a:endCxn id="37917" idx="1"/>
          </p:cNvCxnSpPr>
          <p:nvPr/>
        </p:nvCxnSpPr>
        <p:spPr bwMode="auto">
          <a:xfrm>
            <a:off x="1541735" y="2747045"/>
            <a:ext cx="5332537" cy="163366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37906" idx="3"/>
            <a:endCxn id="37920" idx="1"/>
          </p:cNvCxnSpPr>
          <p:nvPr/>
        </p:nvCxnSpPr>
        <p:spPr bwMode="auto">
          <a:xfrm>
            <a:off x="1541735" y="2747045"/>
            <a:ext cx="5324599" cy="247186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37898" idx="3"/>
            <a:endCxn id="37911" idx="1"/>
          </p:cNvCxnSpPr>
          <p:nvPr/>
        </p:nvCxnSpPr>
        <p:spPr bwMode="auto">
          <a:xfrm flipV="1">
            <a:off x="1541735" y="1889918"/>
            <a:ext cx="5332537" cy="166357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37898" idx="3"/>
            <a:endCxn id="37913" idx="1"/>
          </p:cNvCxnSpPr>
          <p:nvPr/>
        </p:nvCxnSpPr>
        <p:spPr bwMode="auto">
          <a:xfrm flipV="1">
            <a:off x="1541735" y="2720181"/>
            <a:ext cx="5332537" cy="833314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37898" idx="3"/>
            <a:endCxn id="37915" idx="1"/>
          </p:cNvCxnSpPr>
          <p:nvPr/>
        </p:nvCxnSpPr>
        <p:spPr bwMode="auto">
          <a:xfrm flipV="1">
            <a:off x="1541735" y="3550443"/>
            <a:ext cx="5332537" cy="3052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37898" idx="3"/>
            <a:endCxn id="37917" idx="1"/>
          </p:cNvCxnSpPr>
          <p:nvPr/>
        </p:nvCxnSpPr>
        <p:spPr bwMode="auto">
          <a:xfrm>
            <a:off x="1541735" y="3553495"/>
            <a:ext cx="5332537" cy="82721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37898" idx="3"/>
            <a:endCxn id="37920" idx="1"/>
          </p:cNvCxnSpPr>
          <p:nvPr/>
        </p:nvCxnSpPr>
        <p:spPr bwMode="auto">
          <a:xfrm>
            <a:off x="1541735" y="3553495"/>
            <a:ext cx="5324599" cy="166541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37902" idx="3"/>
            <a:endCxn id="37920" idx="1"/>
          </p:cNvCxnSpPr>
          <p:nvPr/>
        </p:nvCxnSpPr>
        <p:spPr bwMode="auto">
          <a:xfrm>
            <a:off x="1541735" y="4359945"/>
            <a:ext cx="5324599" cy="85896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7904" idx="3"/>
          </p:cNvCxnSpPr>
          <p:nvPr/>
        </p:nvCxnSpPr>
        <p:spPr bwMode="auto">
          <a:xfrm flipV="1">
            <a:off x="1541735" y="1916832"/>
            <a:ext cx="5334521" cy="3251150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37904" idx="3"/>
            <a:endCxn id="37913" idx="1"/>
          </p:cNvCxnSpPr>
          <p:nvPr/>
        </p:nvCxnSpPr>
        <p:spPr bwMode="auto">
          <a:xfrm flipV="1">
            <a:off x="1541735" y="2720181"/>
            <a:ext cx="5332537" cy="244780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7904" idx="3"/>
            <a:endCxn id="37917" idx="1"/>
          </p:cNvCxnSpPr>
          <p:nvPr/>
        </p:nvCxnSpPr>
        <p:spPr bwMode="auto">
          <a:xfrm flipV="1">
            <a:off x="1541735" y="4380706"/>
            <a:ext cx="5332537" cy="787276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7904" idx="3"/>
            <a:endCxn id="37915" idx="1"/>
          </p:cNvCxnSpPr>
          <p:nvPr/>
        </p:nvCxnSpPr>
        <p:spPr bwMode="auto">
          <a:xfrm flipV="1">
            <a:off x="1541735" y="3550443"/>
            <a:ext cx="5332537" cy="1617539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37904" idx="3"/>
            <a:endCxn id="37920" idx="1"/>
          </p:cNvCxnSpPr>
          <p:nvPr/>
        </p:nvCxnSpPr>
        <p:spPr bwMode="auto">
          <a:xfrm>
            <a:off x="1541735" y="5167982"/>
            <a:ext cx="5324599" cy="50924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37902" idx="3"/>
            <a:endCxn id="37917" idx="1"/>
          </p:cNvCxnSpPr>
          <p:nvPr/>
        </p:nvCxnSpPr>
        <p:spPr bwMode="auto">
          <a:xfrm>
            <a:off x="1541735" y="4359945"/>
            <a:ext cx="5332537" cy="2076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7902" idx="3"/>
            <a:endCxn id="37915" idx="1"/>
          </p:cNvCxnSpPr>
          <p:nvPr/>
        </p:nvCxnSpPr>
        <p:spPr bwMode="auto">
          <a:xfrm flipV="1">
            <a:off x="1541735" y="3550443"/>
            <a:ext cx="5332537" cy="809502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1541735" y="2720181"/>
            <a:ext cx="5324599" cy="163903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37902" idx="3"/>
            <a:endCxn id="37911" idx="1"/>
          </p:cNvCxnSpPr>
          <p:nvPr/>
        </p:nvCxnSpPr>
        <p:spPr bwMode="auto">
          <a:xfrm flipV="1">
            <a:off x="1541735" y="1889918"/>
            <a:ext cx="5332537" cy="247002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4" name="Text Box 105"/>
          <p:cNvSpPr txBox="1">
            <a:spLocks noChangeArrowheads="1"/>
          </p:cNvSpPr>
          <p:nvPr/>
        </p:nvSpPr>
        <p:spPr bwMode="auto">
          <a:xfrm rot="16200000">
            <a:off x="-1467783" y="3267338"/>
            <a:ext cx="3817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smtClean="0">
                <a:solidFill>
                  <a:srgbClr val="FF0000"/>
                </a:solidFill>
                <a:latin typeface="+mn-lt"/>
              </a:rPr>
              <a:t>Businesses</a:t>
            </a:r>
            <a:endParaRPr lang="en-US" sz="2800" ker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5" name="Text Box 127"/>
          <p:cNvSpPr txBox="1">
            <a:spLocks noChangeArrowheads="1"/>
          </p:cNvSpPr>
          <p:nvPr/>
        </p:nvSpPr>
        <p:spPr bwMode="auto">
          <a:xfrm rot="16200000">
            <a:off x="6123204" y="3122257"/>
            <a:ext cx="46622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Public organizations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7504" y="117475"/>
            <a:ext cx="8892480" cy="719138"/>
          </a:xfrm>
        </p:spPr>
        <p:txBody>
          <a:bodyPr/>
          <a:lstStyle/>
          <a:p>
            <a:r>
              <a:rPr lang="en-US" dirty="0"/>
              <a:t>Are we </a:t>
            </a:r>
            <a:r>
              <a:rPr lang="en-US" sz="2800" dirty="0" smtClean="0">
                <a:latin typeface="Arial Black" pitchFamily="34" charset="0"/>
              </a:rPr>
              <a:t>DOING THINGS SIMPLE </a:t>
            </a:r>
            <a:r>
              <a:rPr lang="en-US" dirty="0" smtClean="0"/>
              <a:t>for Businesses ?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141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4" name="Oval 101"/>
          <p:cNvSpPr>
            <a:spLocks noChangeArrowheads="1"/>
          </p:cNvSpPr>
          <p:nvPr/>
        </p:nvSpPr>
        <p:spPr bwMode="auto">
          <a:xfrm>
            <a:off x="6318647" y="1422301"/>
            <a:ext cx="1652587" cy="4382963"/>
          </a:xfrm>
          <a:prstGeom prst="ellipse">
            <a:avLst/>
          </a:prstGeom>
          <a:solidFill>
            <a:srgbClr val="FFFF99">
              <a:alpha val="34901"/>
            </a:srgb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37898" name="Picture 100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328362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04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167072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06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409007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08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489810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10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85" y="247717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Picture 126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162004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133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2450306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135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328056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7" name="Picture 137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272" y="411083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0" name="Picture 160" descr="e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6334" y="494903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" name="Straight Arrow Connector 103"/>
          <p:cNvCxnSpPr>
            <a:stCxn id="37906" idx="3"/>
            <a:endCxn id="37911" idx="1"/>
          </p:cNvCxnSpPr>
          <p:nvPr/>
        </p:nvCxnSpPr>
        <p:spPr bwMode="auto">
          <a:xfrm flipV="1">
            <a:off x="1541735" y="1889918"/>
            <a:ext cx="5332537" cy="85712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37900" idx="3"/>
            <a:endCxn id="37911" idx="1"/>
          </p:cNvCxnSpPr>
          <p:nvPr/>
        </p:nvCxnSpPr>
        <p:spPr bwMode="auto">
          <a:xfrm flipV="1">
            <a:off x="1541735" y="1889918"/>
            <a:ext cx="5332537" cy="5067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37900" idx="3"/>
            <a:endCxn id="37913" idx="1"/>
          </p:cNvCxnSpPr>
          <p:nvPr/>
        </p:nvCxnSpPr>
        <p:spPr bwMode="auto">
          <a:xfrm>
            <a:off x="1541735" y="1940595"/>
            <a:ext cx="5332537" cy="779586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37900" idx="3"/>
            <a:endCxn id="37915" idx="1"/>
          </p:cNvCxnSpPr>
          <p:nvPr/>
        </p:nvCxnSpPr>
        <p:spPr bwMode="auto">
          <a:xfrm>
            <a:off x="1541735" y="1940595"/>
            <a:ext cx="5332537" cy="1609848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37900" idx="3"/>
            <a:endCxn id="37917" idx="1"/>
          </p:cNvCxnSpPr>
          <p:nvPr/>
        </p:nvCxnSpPr>
        <p:spPr bwMode="auto">
          <a:xfrm>
            <a:off x="1541735" y="1940595"/>
            <a:ext cx="5332537" cy="244011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37900" idx="3"/>
            <a:endCxn id="37920" idx="1"/>
          </p:cNvCxnSpPr>
          <p:nvPr/>
        </p:nvCxnSpPr>
        <p:spPr bwMode="auto">
          <a:xfrm>
            <a:off x="1541735" y="1940595"/>
            <a:ext cx="5324599" cy="327831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37906" idx="3"/>
          </p:cNvCxnSpPr>
          <p:nvPr/>
        </p:nvCxnSpPr>
        <p:spPr bwMode="auto">
          <a:xfrm flipV="1">
            <a:off x="1541735" y="2708920"/>
            <a:ext cx="5334521" cy="38125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37906" idx="3"/>
          </p:cNvCxnSpPr>
          <p:nvPr/>
        </p:nvCxnSpPr>
        <p:spPr bwMode="auto">
          <a:xfrm>
            <a:off x="1541735" y="2747045"/>
            <a:ext cx="5334521" cy="753963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37906" idx="3"/>
            <a:endCxn id="37917" idx="1"/>
          </p:cNvCxnSpPr>
          <p:nvPr/>
        </p:nvCxnSpPr>
        <p:spPr bwMode="auto">
          <a:xfrm>
            <a:off x="1541735" y="2747045"/>
            <a:ext cx="5332537" cy="163366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37906" idx="3"/>
            <a:endCxn id="37920" idx="1"/>
          </p:cNvCxnSpPr>
          <p:nvPr/>
        </p:nvCxnSpPr>
        <p:spPr bwMode="auto">
          <a:xfrm>
            <a:off x="1541735" y="2747045"/>
            <a:ext cx="5324599" cy="247186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37898" idx="3"/>
            <a:endCxn id="37911" idx="1"/>
          </p:cNvCxnSpPr>
          <p:nvPr/>
        </p:nvCxnSpPr>
        <p:spPr bwMode="auto">
          <a:xfrm flipV="1">
            <a:off x="1541735" y="1889918"/>
            <a:ext cx="5332537" cy="166357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37898" idx="3"/>
            <a:endCxn id="37913" idx="1"/>
          </p:cNvCxnSpPr>
          <p:nvPr/>
        </p:nvCxnSpPr>
        <p:spPr bwMode="auto">
          <a:xfrm flipV="1">
            <a:off x="1541735" y="2720181"/>
            <a:ext cx="5332537" cy="833314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37898" idx="3"/>
            <a:endCxn id="37915" idx="1"/>
          </p:cNvCxnSpPr>
          <p:nvPr/>
        </p:nvCxnSpPr>
        <p:spPr bwMode="auto">
          <a:xfrm flipV="1">
            <a:off x="1541735" y="3550443"/>
            <a:ext cx="5332537" cy="3052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37898" idx="3"/>
            <a:endCxn id="37917" idx="1"/>
          </p:cNvCxnSpPr>
          <p:nvPr/>
        </p:nvCxnSpPr>
        <p:spPr bwMode="auto">
          <a:xfrm>
            <a:off x="1541735" y="3553495"/>
            <a:ext cx="5332537" cy="82721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37898" idx="3"/>
            <a:endCxn id="37920" idx="1"/>
          </p:cNvCxnSpPr>
          <p:nvPr/>
        </p:nvCxnSpPr>
        <p:spPr bwMode="auto">
          <a:xfrm>
            <a:off x="1541735" y="3553495"/>
            <a:ext cx="5324599" cy="166541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37902" idx="3"/>
            <a:endCxn id="37920" idx="1"/>
          </p:cNvCxnSpPr>
          <p:nvPr/>
        </p:nvCxnSpPr>
        <p:spPr bwMode="auto">
          <a:xfrm>
            <a:off x="1541735" y="4359945"/>
            <a:ext cx="5324599" cy="85896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7904" idx="3"/>
          </p:cNvCxnSpPr>
          <p:nvPr/>
        </p:nvCxnSpPr>
        <p:spPr bwMode="auto">
          <a:xfrm flipV="1">
            <a:off x="1541735" y="1916832"/>
            <a:ext cx="5334521" cy="3251150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37904" idx="3"/>
            <a:endCxn id="37913" idx="1"/>
          </p:cNvCxnSpPr>
          <p:nvPr/>
        </p:nvCxnSpPr>
        <p:spPr bwMode="auto">
          <a:xfrm flipV="1">
            <a:off x="1541735" y="2720181"/>
            <a:ext cx="5332537" cy="244780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7904" idx="3"/>
            <a:endCxn id="37917" idx="1"/>
          </p:cNvCxnSpPr>
          <p:nvPr/>
        </p:nvCxnSpPr>
        <p:spPr bwMode="auto">
          <a:xfrm flipV="1">
            <a:off x="1541735" y="4380706"/>
            <a:ext cx="5332537" cy="787276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7904" idx="3"/>
            <a:endCxn id="37915" idx="1"/>
          </p:cNvCxnSpPr>
          <p:nvPr/>
        </p:nvCxnSpPr>
        <p:spPr bwMode="auto">
          <a:xfrm flipV="1">
            <a:off x="1541735" y="3550443"/>
            <a:ext cx="5332537" cy="1617539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37904" idx="3"/>
            <a:endCxn id="37920" idx="1"/>
          </p:cNvCxnSpPr>
          <p:nvPr/>
        </p:nvCxnSpPr>
        <p:spPr bwMode="auto">
          <a:xfrm>
            <a:off x="1541735" y="5167982"/>
            <a:ext cx="5324599" cy="50924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37902" idx="3"/>
            <a:endCxn id="37917" idx="1"/>
          </p:cNvCxnSpPr>
          <p:nvPr/>
        </p:nvCxnSpPr>
        <p:spPr bwMode="auto">
          <a:xfrm>
            <a:off x="1541735" y="4359945"/>
            <a:ext cx="5332537" cy="2076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7902" idx="3"/>
            <a:endCxn id="37915" idx="1"/>
          </p:cNvCxnSpPr>
          <p:nvPr/>
        </p:nvCxnSpPr>
        <p:spPr bwMode="auto">
          <a:xfrm flipV="1">
            <a:off x="1541735" y="3550443"/>
            <a:ext cx="5332537" cy="809502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1541735" y="2720181"/>
            <a:ext cx="5324599" cy="1639031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37902" idx="3"/>
            <a:endCxn id="37911" idx="1"/>
          </p:cNvCxnSpPr>
          <p:nvPr/>
        </p:nvCxnSpPr>
        <p:spPr bwMode="auto">
          <a:xfrm flipV="1">
            <a:off x="1541735" y="1889918"/>
            <a:ext cx="5332537" cy="247002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6" name="AutoShape 167"/>
          <p:cNvSpPr>
            <a:spLocks noChangeAspect="1" noChangeArrowheads="1" noTextEdit="1"/>
          </p:cNvSpPr>
          <p:nvPr/>
        </p:nvSpPr>
        <p:spPr bwMode="auto">
          <a:xfrm>
            <a:off x="3276165" y="5281721"/>
            <a:ext cx="592061" cy="626187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sz="1800" b="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7" name="Cloud"/>
          <p:cNvSpPr>
            <a:spLocks noChangeAspect="1" noEditPoints="1" noChangeArrowheads="1"/>
          </p:cNvSpPr>
          <p:nvPr/>
        </p:nvSpPr>
        <p:spPr bwMode="auto">
          <a:xfrm>
            <a:off x="1907704" y="980728"/>
            <a:ext cx="4506193" cy="53285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ca-ES"/>
          </a:p>
        </p:txBody>
      </p:sp>
      <p:sp>
        <p:nvSpPr>
          <p:cNvPr id="59" name="Text Box 116"/>
          <p:cNvSpPr txBox="1">
            <a:spLocks noChangeArrowheads="1"/>
          </p:cNvSpPr>
          <p:nvPr/>
        </p:nvSpPr>
        <p:spPr bwMode="auto">
          <a:xfrm>
            <a:off x="2776559" y="1585031"/>
            <a:ext cx="26607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Issues</a:t>
            </a:r>
          </a:p>
        </p:txBody>
      </p:sp>
      <p:sp>
        <p:nvSpPr>
          <p:cNvPr id="60" name="Text Box 117"/>
          <p:cNvSpPr txBox="1">
            <a:spLocks noChangeArrowheads="1"/>
          </p:cNvSpPr>
          <p:nvPr/>
        </p:nvSpPr>
        <p:spPr bwMode="auto">
          <a:xfrm>
            <a:off x="2339752" y="3558495"/>
            <a:ext cx="367240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Multiple points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Technical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Interoperability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Legal</a:t>
            </a:r>
          </a:p>
          <a:p>
            <a:pPr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Cost</a:t>
            </a:r>
            <a:endParaRPr lang="en-US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3" name="Text Box 105"/>
          <p:cNvSpPr txBox="1">
            <a:spLocks noChangeArrowheads="1"/>
          </p:cNvSpPr>
          <p:nvPr/>
        </p:nvSpPr>
        <p:spPr bwMode="auto">
          <a:xfrm rot="16200000">
            <a:off x="-1467783" y="3267338"/>
            <a:ext cx="3817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smtClean="0">
                <a:solidFill>
                  <a:srgbClr val="FF0000"/>
                </a:solidFill>
                <a:latin typeface="+mn-lt"/>
              </a:rPr>
              <a:t>Businesses</a:t>
            </a:r>
            <a:endParaRPr lang="en-US" sz="2800" ker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5" name="Text Box 127"/>
          <p:cNvSpPr txBox="1">
            <a:spLocks noChangeArrowheads="1"/>
          </p:cNvSpPr>
          <p:nvPr/>
        </p:nvSpPr>
        <p:spPr bwMode="auto">
          <a:xfrm rot="16200000">
            <a:off x="6123204" y="3122257"/>
            <a:ext cx="46622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Public organizations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41123" y="117475"/>
            <a:ext cx="8451358" cy="719138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</a:t>
            </a:r>
            <a:r>
              <a:rPr lang="en-US" dirty="0">
                <a:latin typeface="+mn-lt"/>
              </a:rPr>
              <a:t>is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DOING </a:t>
            </a:r>
            <a:r>
              <a:rPr lang="en-US" dirty="0">
                <a:latin typeface="Arial Black" pitchFamily="34" charset="0"/>
              </a:rPr>
              <a:t>THINGS SIMPLE </a:t>
            </a:r>
            <a:r>
              <a:rPr lang="en-US" dirty="0"/>
              <a:t>for Businesses ?</a:t>
            </a:r>
            <a:endParaRPr lang="ca-ES" dirty="0"/>
          </a:p>
        </p:txBody>
      </p:sp>
      <p:sp>
        <p:nvSpPr>
          <p:cNvPr id="3" name="Rectangle 2"/>
          <p:cNvSpPr/>
          <p:nvPr/>
        </p:nvSpPr>
        <p:spPr>
          <a:xfrm>
            <a:off x="3540693" y="1999000"/>
            <a:ext cx="108555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?</a:t>
            </a:r>
            <a:endParaRPr lang="ca-ES" sz="11500" dirty="0"/>
          </a:p>
        </p:txBody>
      </p:sp>
    </p:spTree>
    <p:extLst>
      <p:ext uri="{BB962C8B-B14F-4D97-AF65-F5344CB8AC3E}">
        <p14:creationId xmlns:p14="http://schemas.microsoft.com/office/powerpoint/2010/main" val="22550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611188" y="404664"/>
            <a:ext cx="8137525" cy="719138"/>
          </a:xfrm>
        </p:spPr>
        <p:txBody>
          <a:bodyPr/>
          <a:lstStyle/>
          <a:p>
            <a:pPr lvl="0">
              <a:tabLst>
                <a:tab pos="1073150" algn="l"/>
                <a:tab pos="1978025" algn="l"/>
              </a:tabLst>
            </a:pPr>
            <a:r>
              <a:rPr lang="en-US" sz="2800" noProof="0" dirty="0" smtClean="0">
                <a:latin typeface="Arial Black" pitchFamily="34" charset="0"/>
              </a:rPr>
              <a:t>Doing things simple </a:t>
            </a:r>
            <a:r>
              <a:rPr lang="en-US" sz="2800" noProof="0" dirty="0" smtClean="0"/>
              <a:t>for Businesses !</a:t>
            </a:r>
            <a:r>
              <a:rPr lang="en-US" sz="2600" noProof="0" dirty="0">
                <a:latin typeface="Arial Black" pitchFamily="34" charset="0"/>
              </a:rPr>
              <a:t/>
            </a:r>
            <a:br>
              <a:rPr lang="en-US" sz="2600" noProof="0" dirty="0">
                <a:latin typeface="Arial Black" pitchFamily="34" charset="0"/>
              </a:rPr>
            </a:br>
            <a:r>
              <a:rPr lang="en-US" sz="2600" dirty="0">
                <a:latin typeface="Arial Black" pitchFamily="34" charset="0"/>
              </a:rPr>
              <a:t>	</a:t>
            </a:r>
            <a:r>
              <a:rPr lang="en-US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Common Services Platform</a:t>
            </a:r>
            <a:br>
              <a:rPr lang="en-US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	</a:t>
            </a:r>
            <a:r>
              <a:rPr lang="en-US" u="sng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NOT</a:t>
            </a:r>
            <a:r>
              <a:rPr lang="en-US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</a:t>
            </a:r>
            <a:r>
              <a:rPr lang="en-US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central portal</a:t>
            </a:r>
            <a:r>
              <a:rPr lang="en-US" sz="2600" noProof="0" dirty="0" smtClean="0">
                <a:latin typeface="+mn-lt"/>
              </a:rPr>
              <a:t>		</a:t>
            </a:r>
            <a:endParaRPr lang="en-US" sz="2600" noProof="0" dirty="0">
              <a:latin typeface="+mn-lt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A7F-4408-45F0-AE70-8AE798285E47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5" name="Picture 126" descr="empr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9409" y="162880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3" descr="empr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9409" y="245906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5" descr="empr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9409" y="3289326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7" descr="empr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9409" y="4119589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0" descr="empr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471" y="4957789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0" descr="fab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752" y="329237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4" descr="fab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752" y="167947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6" descr="fab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752" y="409882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8" descr="fab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752" y="490686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0" descr="fab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752" y="248592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 bwMode="auto">
          <a:xfrm>
            <a:off x="4026711" y="2861694"/>
            <a:ext cx="1224136" cy="1296144"/>
          </a:xfrm>
          <a:prstGeom prst="ellipse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26" name="Straight Arrow Connector 104"/>
          <p:cNvCxnSpPr>
            <a:stCxn id="21" idx="3"/>
            <a:endCxn id="25" idx="2"/>
          </p:cNvCxnSpPr>
          <p:nvPr/>
        </p:nvCxnSpPr>
        <p:spPr bwMode="auto">
          <a:xfrm>
            <a:off x="1500502" y="1949353"/>
            <a:ext cx="2526209" cy="1560413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104"/>
          <p:cNvCxnSpPr>
            <a:stCxn id="24" idx="3"/>
            <a:endCxn id="25" idx="2"/>
          </p:cNvCxnSpPr>
          <p:nvPr/>
        </p:nvCxnSpPr>
        <p:spPr bwMode="auto">
          <a:xfrm>
            <a:off x="1500502" y="2755803"/>
            <a:ext cx="2526209" cy="753963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104"/>
          <p:cNvCxnSpPr>
            <a:stCxn id="20" idx="3"/>
            <a:endCxn id="25" idx="2"/>
          </p:cNvCxnSpPr>
          <p:nvPr/>
        </p:nvCxnSpPr>
        <p:spPr bwMode="auto">
          <a:xfrm flipV="1">
            <a:off x="1500502" y="3509766"/>
            <a:ext cx="2526209" cy="5248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104"/>
          <p:cNvCxnSpPr>
            <a:stCxn id="22" idx="3"/>
            <a:endCxn id="25" idx="2"/>
          </p:cNvCxnSpPr>
          <p:nvPr/>
        </p:nvCxnSpPr>
        <p:spPr bwMode="auto">
          <a:xfrm flipV="1">
            <a:off x="1500502" y="3509766"/>
            <a:ext cx="2526209" cy="85893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104"/>
          <p:cNvCxnSpPr>
            <a:stCxn id="23" idx="3"/>
            <a:endCxn id="25" idx="2"/>
          </p:cNvCxnSpPr>
          <p:nvPr/>
        </p:nvCxnSpPr>
        <p:spPr bwMode="auto">
          <a:xfrm flipV="1">
            <a:off x="1500502" y="3509766"/>
            <a:ext cx="2526209" cy="1666974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104"/>
          <p:cNvCxnSpPr>
            <a:stCxn id="25" idx="6"/>
            <a:endCxn id="15" idx="1"/>
          </p:cNvCxnSpPr>
          <p:nvPr/>
        </p:nvCxnSpPr>
        <p:spPr bwMode="auto">
          <a:xfrm flipV="1">
            <a:off x="5250847" y="1898676"/>
            <a:ext cx="2268562" cy="1611090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104"/>
          <p:cNvCxnSpPr>
            <a:stCxn id="25" idx="6"/>
            <a:endCxn id="16" idx="1"/>
          </p:cNvCxnSpPr>
          <p:nvPr/>
        </p:nvCxnSpPr>
        <p:spPr bwMode="auto">
          <a:xfrm flipV="1">
            <a:off x="5250847" y="2728939"/>
            <a:ext cx="2268562" cy="78082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104"/>
          <p:cNvCxnSpPr>
            <a:stCxn id="25" idx="6"/>
            <a:endCxn id="17" idx="1"/>
          </p:cNvCxnSpPr>
          <p:nvPr/>
        </p:nvCxnSpPr>
        <p:spPr bwMode="auto">
          <a:xfrm>
            <a:off x="5250847" y="3509766"/>
            <a:ext cx="2268562" cy="49435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104"/>
          <p:cNvCxnSpPr>
            <a:stCxn id="25" idx="6"/>
            <a:endCxn id="18" idx="1"/>
          </p:cNvCxnSpPr>
          <p:nvPr/>
        </p:nvCxnSpPr>
        <p:spPr bwMode="auto">
          <a:xfrm>
            <a:off x="5250847" y="3509766"/>
            <a:ext cx="2268562" cy="879698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104"/>
          <p:cNvCxnSpPr>
            <a:stCxn id="25" idx="6"/>
            <a:endCxn id="19" idx="1"/>
          </p:cNvCxnSpPr>
          <p:nvPr/>
        </p:nvCxnSpPr>
        <p:spPr bwMode="auto">
          <a:xfrm>
            <a:off x="5250847" y="3509766"/>
            <a:ext cx="2260624" cy="1717898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2987824" y="4149080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006666"/>
                </a:solidFill>
                <a:latin typeface="Arial Black" pitchFamily="34" charset="0"/>
              </a:rPr>
              <a:t>e-Procurement</a:t>
            </a:r>
            <a:endParaRPr lang="en-US" sz="2400" dirty="0">
              <a:solidFill>
                <a:srgbClr val="006666"/>
              </a:solidFill>
              <a:latin typeface="Arial Black" pitchFamily="34" charset="0"/>
            </a:endParaRPr>
          </a:p>
          <a:p>
            <a:pPr marL="265113" lvl="1" indent="-179388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9999"/>
                </a:solidFill>
              </a:rPr>
              <a:t>Calls for tenders</a:t>
            </a:r>
          </a:p>
          <a:p>
            <a:pPr marL="265113" lvl="1" indent="-179388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9999"/>
                </a:solidFill>
              </a:rPr>
              <a:t>e-Submission of </a:t>
            </a:r>
            <a:r>
              <a:rPr lang="en-US" sz="2000" dirty="0" smtClean="0">
                <a:solidFill>
                  <a:srgbClr val="009999"/>
                </a:solidFill>
              </a:rPr>
              <a:t>tenders</a:t>
            </a:r>
            <a:endParaRPr lang="en-US" sz="2000" dirty="0">
              <a:solidFill>
                <a:srgbClr val="009999"/>
              </a:solidFill>
            </a:endParaRPr>
          </a:p>
          <a:p>
            <a:pPr marL="265113" lvl="1" indent="-179388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9999"/>
                </a:solidFill>
              </a:rPr>
              <a:t>e-Invoicing</a:t>
            </a:r>
          </a:p>
          <a:p>
            <a:pPr marL="265113" lvl="1" indent="-179388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9999"/>
                </a:solidFill>
              </a:rPr>
              <a:t>E-Notification</a:t>
            </a:r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 rot="16200000">
            <a:off x="-1467783" y="3267338"/>
            <a:ext cx="3817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smtClean="0">
                <a:solidFill>
                  <a:srgbClr val="FF0000"/>
                </a:solidFill>
                <a:latin typeface="+mn-lt"/>
              </a:rPr>
              <a:t>Businesses</a:t>
            </a:r>
            <a:endParaRPr lang="en-US" sz="2800" ker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127"/>
          <p:cNvSpPr txBox="1">
            <a:spLocks noChangeArrowheads="1"/>
          </p:cNvSpPr>
          <p:nvPr/>
        </p:nvSpPr>
        <p:spPr bwMode="auto">
          <a:xfrm rot="16200000">
            <a:off x="6123204" y="3122257"/>
            <a:ext cx="46622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Public organizations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578145" y="332656"/>
            <a:ext cx="8137525" cy="719138"/>
          </a:xfrm>
        </p:spPr>
        <p:txBody>
          <a:bodyPr/>
          <a:lstStyle/>
          <a:p>
            <a:pPr lvl="0"/>
            <a:r>
              <a:rPr lang="en-US" sz="3200" b="0" noProof="0" dirty="0" smtClean="0"/>
              <a:t>Example</a:t>
            </a:r>
            <a:r>
              <a:rPr lang="en-US" sz="3600" b="0" noProof="0" dirty="0" smtClean="0"/>
              <a:t>: </a:t>
            </a:r>
            <a:r>
              <a:rPr lang="en-US" sz="4400" noProof="0" dirty="0" smtClean="0">
                <a:latin typeface="Arial Black" pitchFamily="34" charset="0"/>
              </a:rPr>
              <a:t>e-Invoicing</a:t>
            </a:r>
            <a:endParaRPr lang="en-US" sz="4800" noProof="0" dirty="0">
              <a:latin typeface="Arial Black" pitchFamily="34" charset="0"/>
            </a:endParaRPr>
          </a:p>
        </p:txBody>
      </p:sp>
      <p:pic>
        <p:nvPicPr>
          <p:cNvPr id="15" name="Picture 126" descr="empr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9409" y="148478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3" descr="empr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9409" y="231504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5" descr="empr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9409" y="3145309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7" descr="empr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9409" y="397557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0" descr="empr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471" y="481377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0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52" y="314836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4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52" y="153546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6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52" y="395481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8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52" y="476284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0" descr="fab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52" y="234191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 bwMode="auto">
          <a:xfrm>
            <a:off x="4026711" y="2717677"/>
            <a:ext cx="1224136" cy="1296144"/>
          </a:xfrm>
          <a:prstGeom prst="ellipse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rPr>
              <a:t>HUB</a:t>
            </a:r>
            <a:endParaRPr kumimoji="0" lang="ca-E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26" name="Straight Arrow Connector 104"/>
          <p:cNvCxnSpPr>
            <a:stCxn id="21" idx="3"/>
            <a:endCxn id="25" idx="2"/>
          </p:cNvCxnSpPr>
          <p:nvPr/>
        </p:nvCxnSpPr>
        <p:spPr bwMode="auto">
          <a:xfrm>
            <a:off x="1500502" y="1805336"/>
            <a:ext cx="2526209" cy="1560413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104"/>
          <p:cNvCxnSpPr>
            <a:stCxn id="24" idx="3"/>
            <a:endCxn id="25" idx="2"/>
          </p:cNvCxnSpPr>
          <p:nvPr/>
        </p:nvCxnSpPr>
        <p:spPr bwMode="auto">
          <a:xfrm>
            <a:off x="1500502" y="2611786"/>
            <a:ext cx="2526209" cy="753963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104"/>
          <p:cNvCxnSpPr>
            <a:stCxn id="20" idx="3"/>
            <a:endCxn id="25" idx="2"/>
          </p:cNvCxnSpPr>
          <p:nvPr/>
        </p:nvCxnSpPr>
        <p:spPr bwMode="auto">
          <a:xfrm flipV="1">
            <a:off x="1500502" y="3365749"/>
            <a:ext cx="2526209" cy="5248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104"/>
          <p:cNvCxnSpPr>
            <a:stCxn id="22" idx="3"/>
            <a:endCxn id="25" idx="2"/>
          </p:cNvCxnSpPr>
          <p:nvPr/>
        </p:nvCxnSpPr>
        <p:spPr bwMode="auto">
          <a:xfrm flipV="1">
            <a:off x="1500502" y="3365749"/>
            <a:ext cx="2526209" cy="85893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104"/>
          <p:cNvCxnSpPr>
            <a:stCxn id="23" idx="3"/>
            <a:endCxn id="25" idx="2"/>
          </p:cNvCxnSpPr>
          <p:nvPr/>
        </p:nvCxnSpPr>
        <p:spPr bwMode="auto">
          <a:xfrm flipV="1">
            <a:off x="1500502" y="3365749"/>
            <a:ext cx="2526209" cy="1666974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104"/>
          <p:cNvCxnSpPr>
            <a:stCxn id="25" idx="6"/>
            <a:endCxn id="15" idx="1"/>
          </p:cNvCxnSpPr>
          <p:nvPr/>
        </p:nvCxnSpPr>
        <p:spPr bwMode="auto">
          <a:xfrm flipV="1">
            <a:off x="5250847" y="1754659"/>
            <a:ext cx="2268562" cy="1611090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104"/>
          <p:cNvCxnSpPr>
            <a:stCxn id="25" idx="6"/>
            <a:endCxn id="16" idx="1"/>
          </p:cNvCxnSpPr>
          <p:nvPr/>
        </p:nvCxnSpPr>
        <p:spPr bwMode="auto">
          <a:xfrm flipV="1">
            <a:off x="5250847" y="2584922"/>
            <a:ext cx="2268562" cy="780827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104"/>
          <p:cNvCxnSpPr>
            <a:stCxn id="25" idx="6"/>
            <a:endCxn id="17" idx="1"/>
          </p:cNvCxnSpPr>
          <p:nvPr/>
        </p:nvCxnSpPr>
        <p:spPr bwMode="auto">
          <a:xfrm>
            <a:off x="5250847" y="3365749"/>
            <a:ext cx="2268562" cy="49435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104"/>
          <p:cNvCxnSpPr>
            <a:stCxn id="25" idx="6"/>
            <a:endCxn id="18" idx="1"/>
          </p:cNvCxnSpPr>
          <p:nvPr/>
        </p:nvCxnSpPr>
        <p:spPr bwMode="auto">
          <a:xfrm>
            <a:off x="5250847" y="3365749"/>
            <a:ext cx="2268562" cy="879698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104"/>
          <p:cNvCxnSpPr>
            <a:stCxn id="25" idx="6"/>
            <a:endCxn id="19" idx="1"/>
          </p:cNvCxnSpPr>
          <p:nvPr/>
        </p:nvCxnSpPr>
        <p:spPr bwMode="auto">
          <a:xfrm>
            <a:off x="5250847" y="3365749"/>
            <a:ext cx="2260624" cy="1717898"/>
          </a:xfrm>
          <a:prstGeom prst="straightConnector1">
            <a:avLst/>
          </a:prstGeom>
          <a:solidFill>
            <a:srgbClr val="FF33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3131840" y="4124687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ts val="32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9999"/>
                </a:solidFill>
                <a:latin typeface="+mj-lt"/>
              </a:rPr>
              <a:t>Single e-Inbox</a:t>
            </a:r>
          </a:p>
          <a:p>
            <a:pPr marL="285750" indent="-285750" algn="l">
              <a:lnSpc>
                <a:spcPts val="32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9999"/>
                </a:solidFill>
                <a:latin typeface="+mj-lt"/>
              </a:rPr>
              <a:t>Interoperability </a:t>
            </a:r>
          </a:p>
          <a:p>
            <a:pPr marL="285750" indent="-285750" algn="l">
              <a:lnSpc>
                <a:spcPts val="32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9999"/>
                </a:solidFill>
                <a:latin typeface="+mj-lt"/>
              </a:rPr>
              <a:t>Legal Registry </a:t>
            </a:r>
          </a:p>
          <a:p>
            <a:pPr marL="285750" indent="-285750" algn="l">
              <a:lnSpc>
                <a:spcPts val="32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9999"/>
                </a:solidFill>
                <a:latin typeface="+mj-lt"/>
              </a:rPr>
              <a:t>Archiving</a:t>
            </a:r>
          </a:p>
          <a:p>
            <a:pPr marL="285750" indent="-285750" algn="l">
              <a:lnSpc>
                <a:spcPts val="32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9999"/>
                </a:solidFill>
                <a:latin typeface="+mj-lt"/>
              </a:rPr>
              <a:t>e-Invoice Validation</a:t>
            </a:r>
          </a:p>
          <a:p>
            <a:pPr marL="285750" indent="-285750" algn="l">
              <a:lnSpc>
                <a:spcPts val="32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9999"/>
                </a:solidFill>
                <a:latin typeface="+mj-lt"/>
              </a:rPr>
              <a:t>Feedback about invoice status</a:t>
            </a:r>
            <a:endParaRPr lang="en-US" sz="2200" dirty="0">
              <a:solidFill>
                <a:srgbClr val="009999"/>
              </a:solidFill>
              <a:latin typeface="+mj-lt"/>
            </a:endParaRPr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 rot="16200000">
            <a:off x="-1467783" y="3267338"/>
            <a:ext cx="3817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smtClean="0">
                <a:solidFill>
                  <a:srgbClr val="FF0000"/>
                </a:solidFill>
                <a:latin typeface="+mn-lt"/>
              </a:rPr>
              <a:t>Businesses</a:t>
            </a:r>
            <a:endParaRPr lang="en-US" sz="2800" ker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127"/>
          <p:cNvSpPr txBox="1">
            <a:spLocks noChangeArrowheads="1"/>
          </p:cNvSpPr>
          <p:nvPr/>
        </p:nvSpPr>
        <p:spPr bwMode="auto">
          <a:xfrm rot="16200000">
            <a:off x="6123204" y="3122257"/>
            <a:ext cx="46622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Public organizations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/>
          <p:cNvSpPr txBox="1"/>
          <p:nvPr/>
        </p:nvSpPr>
        <p:spPr>
          <a:xfrm>
            <a:off x="0" y="1"/>
            <a:ext cx="406794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ca-ES" sz="115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million</a:t>
            </a:r>
            <a:r>
              <a:rPr lang="ca-ES" sz="7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a-ES" sz="3200" dirty="0" smtClean="0">
                <a:latin typeface="+mj-lt"/>
              </a:rPr>
              <a:t>paper </a:t>
            </a:r>
            <a:r>
              <a:rPr lang="ca-ES" sz="3200" dirty="0" err="1" smtClean="0">
                <a:latin typeface="+mj-lt"/>
              </a:rPr>
              <a:t>invoices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2000" b="0" dirty="0" smtClean="0">
                <a:latin typeface="+mj-lt"/>
              </a:rPr>
              <a:t>x</a:t>
            </a:r>
            <a:r>
              <a:rPr lang="ca-ES" sz="1800" b="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yr</a:t>
            </a:r>
            <a:endParaRPr lang="ca-ES" sz="44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08" b="62695" l="4141" r="18672"/>
                    </a14:imgEffect>
                  </a14:imgLayer>
                </a14:imgProps>
              </a:ext>
            </a:extLst>
          </a:blip>
          <a:srcRect l="2569" t="32964" r="81603" b="36878"/>
          <a:stretch>
            <a:fillRect/>
          </a:stretch>
        </p:blipFill>
        <p:spPr bwMode="auto">
          <a:xfrm>
            <a:off x="683569" y="2385280"/>
            <a:ext cx="2952327" cy="4500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19" name="Rectangle 18"/>
          <p:cNvSpPr/>
          <p:nvPr/>
        </p:nvSpPr>
        <p:spPr>
          <a:xfrm rot="16200000">
            <a:off x="4182607" y="4921025"/>
            <a:ext cx="2750343" cy="774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a-E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QuadreDeText 6"/>
          <p:cNvSpPr txBox="1"/>
          <p:nvPr/>
        </p:nvSpPr>
        <p:spPr>
          <a:xfrm>
            <a:off x="4283968" y="314067"/>
            <a:ext cx="47880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Savings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yr</a:t>
            </a:r>
          </a:p>
          <a:p>
            <a:endParaRPr lang="en-US" sz="3200" b="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7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€</a:t>
            </a:r>
            <a:r>
              <a:rPr lang="en-US" sz="32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9600" b="0" dirty="0" smtClean="0">
                <a:solidFill>
                  <a:srgbClr val="C00000"/>
                </a:solidFill>
                <a:latin typeface="Arial Black" pitchFamily="34" charset="0"/>
              </a:rPr>
              <a:t>14</a:t>
            </a:r>
            <a:r>
              <a:rPr lang="en-US" sz="32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7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m</a:t>
            </a:r>
          </a:p>
          <a:p>
            <a:endParaRPr lang="en-US" sz="3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r>
              <a:rPr lang="en-US" sz="5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days </a:t>
            </a:r>
            <a:r>
              <a:rPr lang="en-US" sz="7200" b="0" dirty="0" smtClean="0">
                <a:solidFill>
                  <a:srgbClr val="C00000"/>
                </a:solidFill>
                <a:latin typeface="Arial Black" pitchFamily="34" charset="0"/>
              </a:rPr>
              <a:t>42</a:t>
            </a:r>
            <a:r>
              <a:rPr lang="en-US" sz="16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4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m</a:t>
            </a:r>
            <a:endParaRPr lang="en-US" sz="36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5976" y="56612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ca-E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Sources</a:t>
            </a:r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l"/>
            <a:r>
              <a:rPr lang="ca-E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ca-E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Billentis</a:t>
            </a:r>
            <a:r>
              <a:rPr lang="ca-E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report 2012</a:t>
            </a:r>
          </a:p>
          <a:p>
            <a:pPr algn="l"/>
            <a:r>
              <a:rPr lang="ca-E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ca-E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Spanish</a:t>
            </a:r>
            <a:r>
              <a:rPr lang="ca-E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ca-E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report</a:t>
            </a:r>
          </a:p>
          <a:p>
            <a:pPr algn="l"/>
            <a:r>
              <a:rPr lang="ca-E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Consorci AOC</a:t>
            </a:r>
            <a:endParaRPr lang="ca-ES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4002087" y="1628801"/>
            <a:ext cx="1256247" cy="2736304"/>
          </a:xfrm>
          <a:prstGeom prst="rect">
            <a:avLst/>
          </a:prstGeom>
          <a:solidFill>
            <a:srgbClr val="FF6600">
              <a:alpha val="2901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4" name="Rectangle 3"/>
          <p:cNvSpPr/>
          <p:nvPr/>
        </p:nvSpPr>
        <p:spPr bwMode="auto">
          <a:xfrm>
            <a:off x="2771799" y="4365104"/>
            <a:ext cx="3819873" cy="1682691"/>
          </a:xfrm>
          <a:prstGeom prst="rect">
            <a:avLst/>
          </a:prstGeom>
          <a:solidFill>
            <a:srgbClr val="FF6600">
              <a:alpha val="2901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5123" name="2 Título"/>
          <p:cNvSpPr>
            <a:spLocks noGrp="1"/>
          </p:cNvSpPr>
          <p:nvPr>
            <p:ph type="title" idx="4294967295"/>
          </p:nvPr>
        </p:nvSpPr>
        <p:spPr>
          <a:xfrm>
            <a:off x="610939" y="261590"/>
            <a:ext cx="8218246" cy="719138"/>
          </a:xfrm>
        </p:spPr>
        <p:txBody>
          <a:bodyPr/>
          <a:lstStyle/>
          <a:p>
            <a:pPr eaLnBrk="1" hangingPunct="1"/>
            <a:r>
              <a:rPr lang="en-US" sz="3600" noProof="0" dirty="0" smtClean="0">
                <a:latin typeface="Arial Black" pitchFamily="34" charset="0"/>
                <a:ea typeface="ＭＳ Ｐゴシック" pitchFamily="34" charset="-128"/>
              </a:rPr>
              <a:t>Our model</a:t>
            </a:r>
          </a:p>
        </p:txBody>
      </p:sp>
      <p:graphicFrame>
        <p:nvGraphicFramePr>
          <p:cNvPr id="512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944804"/>
              </p:ext>
            </p:extLst>
          </p:nvPr>
        </p:nvGraphicFramePr>
        <p:xfrm>
          <a:off x="3779838" y="6261373"/>
          <a:ext cx="17287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Fotografía de Photo Editor" r:id="rId4" imgW="5877745" imgH="1390844" progId="">
                  <p:embed/>
                </p:oleObj>
              </mc:Choice>
              <mc:Fallback>
                <p:oleObj name="Fotografía de Photo Editor" r:id="rId4" imgW="5877745" imgH="1390844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261373"/>
                        <a:ext cx="1728787" cy="4079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83"/>
          <p:cNvSpPr>
            <a:spLocks noChangeArrowheads="1"/>
          </p:cNvSpPr>
          <p:nvPr/>
        </p:nvSpPr>
        <p:spPr bwMode="auto">
          <a:xfrm>
            <a:off x="4359274" y="1772816"/>
            <a:ext cx="573089" cy="390854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defRPr/>
            </a:pPr>
            <a:r>
              <a:rPr lang="es-ES" sz="2400">
                <a:latin typeface="+mn-lt"/>
                <a:ea typeface="ＭＳ Ｐゴシック" charset="-128"/>
                <a:cs typeface="Arial" charset="0"/>
              </a:rPr>
              <a:t>H   U B</a:t>
            </a:r>
          </a:p>
        </p:txBody>
      </p:sp>
      <p:pic>
        <p:nvPicPr>
          <p:cNvPr id="5131" name="Picture 84" descr="j03797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627" y="4581128"/>
            <a:ext cx="5873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85" descr="j03912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83438" y="4581128"/>
            <a:ext cx="5873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86" descr="j03912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6265" y="4575448"/>
            <a:ext cx="5873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87" descr="j03797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7675" y="4584973"/>
            <a:ext cx="582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88"/>
          <p:cNvSpPr>
            <a:spLocks noChangeShapeType="1"/>
          </p:cNvSpPr>
          <p:nvPr/>
        </p:nvSpPr>
        <p:spPr bwMode="auto">
          <a:xfrm>
            <a:off x="3825875" y="457544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Line 89"/>
          <p:cNvSpPr>
            <a:spLocks noChangeShapeType="1"/>
          </p:cNvSpPr>
          <p:nvPr/>
        </p:nvSpPr>
        <p:spPr bwMode="auto">
          <a:xfrm>
            <a:off x="3568700" y="4880248"/>
            <a:ext cx="790575" cy="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5138" name="Text Box 91"/>
          <p:cNvSpPr txBox="1">
            <a:spLocks noChangeArrowheads="1"/>
          </p:cNvSpPr>
          <p:nvPr/>
        </p:nvSpPr>
        <p:spPr bwMode="auto">
          <a:xfrm>
            <a:off x="2555776" y="5157192"/>
            <a:ext cx="14612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 </a:t>
            </a:r>
            <a:r>
              <a:rPr lang="ca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Delivery</a:t>
            </a:r>
            <a:r>
              <a:rPr lang="ca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point</a:t>
            </a:r>
            <a:endParaRPr lang="ca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2"/>
          <p:cNvSpPr txBox="1">
            <a:spLocks noChangeArrowheads="1"/>
          </p:cNvSpPr>
          <p:nvPr/>
        </p:nvSpPr>
        <p:spPr bwMode="auto">
          <a:xfrm>
            <a:off x="5364088" y="5216798"/>
            <a:ext cx="1371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2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charset="0"/>
              </a:rPr>
              <a:t>Portal</a:t>
            </a:r>
            <a:endParaRPr lang="ca-ES" sz="2000" dirty="0">
              <a:solidFill>
                <a:schemeClr val="tx1"/>
              </a:solidFill>
              <a:latin typeface="+mn-lt"/>
              <a:ea typeface="ＭＳ Ｐゴシック" charset="-128"/>
              <a:cs typeface="Arial" charset="0"/>
            </a:endParaRPr>
          </a:p>
        </p:txBody>
      </p:sp>
      <p:cxnSp>
        <p:nvCxnSpPr>
          <p:cNvPr id="5140" name="AutoShape 93"/>
          <p:cNvCxnSpPr>
            <a:cxnSpLocks noChangeShapeType="1"/>
            <a:endCxn id="5132" idx="1"/>
          </p:cNvCxnSpPr>
          <p:nvPr/>
        </p:nvCxnSpPr>
        <p:spPr bwMode="auto">
          <a:xfrm>
            <a:off x="6591672" y="4878660"/>
            <a:ext cx="991766" cy="5681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5141" name="AutoShape 94"/>
          <p:cNvCxnSpPr>
            <a:cxnSpLocks noChangeShapeType="1"/>
            <a:stCxn id="5131" idx="3"/>
          </p:cNvCxnSpPr>
          <p:nvPr/>
        </p:nvCxnSpPr>
        <p:spPr bwMode="auto">
          <a:xfrm>
            <a:off x="1619002" y="4884341"/>
            <a:ext cx="1368673" cy="669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sp>
        <p:nvSpPr>
          <p:cNvPr id="24" name="Line 95"/>
          <p:cNvSpPr>
            <a:spLocks noChangeShapeType="1"/>
          </p:cNvSpPr>
          <p:nvPr/>
        </p:nvSpPr>
        <p:spPr bwMode="auto">
          <a:xfrm flipV="1">
            <a:off x="4932364" y="4878660"/>
            <a:ext cx="783901" cy="635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5143" name="Picture 96" descr="j03797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1627" y="3070222"/>
            <a:ext cx="5873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98" descr="j039128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85025" y="3076572"/>
            <a:ext cx="5873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101" descr="j037970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31627" y="1908448"/>
            <a:ext cx="5873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105" descr="j039128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57033" y="1908448"/>
            <a:ext cx="5873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56" name="AutoShape 109"/>
          <p:cNvCxnSpPr>
            <a:cxnSpLocks noChangeShapeType="1"/>
            <a:stCxn id="5148" idx="3"/>
          </p:cNvCxnSpPr>
          <p:nvPr/>
        </p:nvCxnSpPr>
        <p:spPr bwMode="auto">
          <a:xfrm>
            <a:off x="1619002" y="2211661"/>
            <a:ext cx="2740273" cy="7937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sp>
        <p:nvSpPr>
          <p:cNvPr id="40" name="Line 111"/>
          <p:cNvSpPr>
            <a:spLocks noChangeShapeType="1"/>
          </p:cNvSpPr>
          <p:nvPr/>
        </p:nvSpPr>
        <p:spPr bwMode="auto">
          <a:xfrm flipV="1">
            <a:off x="3491880" y="3371845"/>
            <a:ext cx="867395" cy="11907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cxnSp>
        <p:nvCxnSpPr>
          <p:cNvPr id="5161" name="AutoShape 117"/>
          <p:cNvCxnSpPr>
            <a:cxnSpLocks noChangeShapeType="1"/>
            <a:endCxn id="5145" idx="1"/>
          </p:cNvCxnSpPr>
          <p:nvPr/>
        </p:nvCxnSpPr>
        <p:spPr bwMode="auto">
          <a:xfrm>
            <a:off x="7164288" y="3372159"/>
            <a:ext cx="420737" cy="7626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sp>
        <p:nvSpPr>
          <p:cNvPr id="47" name="Line 118"/>
          <p:cNvSpPr>
            <a:spLocks noChangeShapeType="1"/>
          </p:cNvSpPr>
          <p:nvPr/>
        </p:nvSpPr>
        <p:spPr bwMode="auto">
          <a:xfrm flipV="1">
            <a:off x="4932364" y="3395659"/>
            <a:ext cx="575740" cy="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49" name="Line 120"/>
          <p:cNvSpPr>
            <a:spLocks noChangeShapeType="1"/>
          </p:cNvSpPr>
          <p:nvPr/>
        </p:nvSpPr>
        <p:spPr bwMode="auto">
          <a:xfrm>
            <a:off x="4932363" y="2207560"/>
            <a:ext cx="2230353" cy="30981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5172" name="QuadreDeText 57"/>
          <p:cNvSpPr txBox="1">
            <a:spLocks noChangeArrowheads="1"/>
          </p:cNvSpPr>
          <p:nvPr/>
        </p:nvSpPr>
        <p:spPr bwMode="auto">
          <a:xfrm>
            <a:off x="467817" y="1196752"/>
            <a:ext cx="17279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Senders</a:t>
            </a:r>
            <a:endParaRPr lang="ca-ES" sz="1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5173" name="QuadreDeText 62"/>
          <p:cNvSpPr txBox="1">
            <a:spLocks noChangeArrowheads="1"/>
          </p:cNvSpPr>
          <p:nvPr/>
        </p:nvSpPr>
        <p:spPr bwMode="auto">
          <a:xfrm>
            <a:off x="7020272" y="1196752"/>
            <a:ext cx="129614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Receivers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55" name="Text Box 105"/>
          <p:cNvSpPr txBox="1">
            <a:spLocks noChangeArrowheads="1"/>
          </p:cNvSpPr>
          <p:nvPr/>
        </p:nvSpPr>
        <p:spPr bwMode="auto">
          <a:xfrm rot="16200000">
            <a:off x="-458979" y="3347411"/>
            <a:ext cx="19442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smtClean="0">
                <a:solidFill>
                  <a:srgbClr val="FF0000"/>
                </a:solidFill>
                <a:latin typeface="+mn-lt"/>
              </a:rPr>
              <a:t>Suppliers</a:t>
            </a:r>
            <a:endParaRPr lang="en-US" sz="2800" ker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6" name="Text Box 127"/>
          <p:cNvSpPr txBox="1">
            <a:spLocks noChangeArrowheads="1"/>
          </p:cNvSpPr>
          <p:nvPr/>
        </p:nvSpPr>
        <p:spPr bwMode="auto">
          <a:xfrm rot="16200000">
            <a:off x="6834156" y="3306179"/>
            <a:ext cx="352839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Public buyers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5" name="Text Box 104"/>
          <p:cNvSpPr txBox="1">
            <a:spLocks noChangeArrowheads="1"/>
          </p:cNvSpPr>
          <p:nvPr/>
        </p:nvSpPr>
        <p:spPr bwMode="auto">
          <a:xfrm>
            <a:off x="1938859" y="1844824"/>
            <a:ext cx="16970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006699"/>
                </a:solidFill>
                <a:latin typeface="+mn-lt"/>
                <a:ea typeface="ＭＳ Ｐゴシック" charset="-128"/>
                <a:cs typeface="Arial" charset="0"/>
              </a:rPr>
              <a:t>big businesses</a:t>
            </a:r>
          </a:p>
        </p:txBody>
      </p:sp>
      <p:pic>
        <p:nvPicPr>
          <p:cNvPr id="52" name="Picture 116" descr="j039124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2717" y="1984187"/>
            <a:ext cx="492729" cy="5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104"/>
          <p:cNvSpPr txBox="1">
            <a:spLocks noChangeArrowheads="1"/>
          </p:cNvSpPr>
          <p:nvPr/>
        </p:nvSpPr>
        <p:spPr bwMode="auto">
          <a:xfrm>
            <a:off x="5258334" y="1340768"/>
            <a:ext cx="190438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ct val="50000"/>
              </a:spcBef>
              <a:defRPr sz="1600">
                <a:solidFill>
                  <a:srgbClr val="006699"/>
                </a:solidFill>
                <a:latin typeface="+mn-lt"/>
                <a:ea typeface="ＭＳ Ｐゴシック" charset="-128"/>
                <a:cs typeface="Arial" charset="0"/>
              </a:defRPr>
            </a:lvl1pPr>
          </a:lstStyle>
          <a:p>
            <a:r>
              <a:rPr lang="ca-ES" dirty="0"/>
              <a:t>Standard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software Integration</a:t>
            </a:r>
            <a:endParaRPr lang="ca-ES" dirty="0"/>
          </a:p>
        </p:txBody>
      </p:sp>
      <p:sp>
        <p:nvSpPr>
          <p:cNvPr id="54" name="Text Box 104"/>
          <p:cNvSpPr txBox="1">
            <a:spLocks noChangeArrowheads="1"/>
          </p:cNvSpPr>
          <p:nvPr/>
        </p:nvSpPr>
        <p:spPr bwMode="auto">
          <a:xfrm>
            <a:off x="1403648" y="5076473"/>
            <a:ext cx="136815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06699"/>
                </a:solidFill>
                <a:latin typeface="+mn-lt"/>
                <a:ea typeface="ＭＳ Ｐゴシック" charset="-128"/>
                <a:cs typeface="Arial" charset="0"/>
              </a:rPr>
              <a:t>Small Businesses</a:t>
            </a:r>
          </a:p>
        </p:txBody>
      </p: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6588224" y="5013176"/>
            <a:ext cx="99521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06699"/>
                </a:solidFill>
                <a:latin typeface="+mn-lt"/>
                <a:ea typeface="ＭＳ Ｐゴシック" charset="-128"/>
                <a:cs typeface="Arial" charset="0"/>
              </a:rPr>
              <a:t>Web Access</a:t>
            </a:r>
          </a:p>
        </p:txBody>
      </p:sp>
      <p:grpSp>
        <p:nvGrpSpPr>
          <p:cNvPr id="2" name="Group 103"/>
          <p:cNvGrpSpPr>
            <a:grpSpLocks noChangeAspect="1"/>
          </p:cNvGrpSpPr>
          <p:nvPr/>
        </p:nvGrpSpPr>
        <p:grpSpPr bwMode="auto">
          <a:xfrm>
            <a:off x="1973262" y="2660651"/>
            <a:ext cx="1736724" cy="1274763"/>
            <a:chOff x="1243" y="1676"/>
            <a:chExt cx="1094" cy="803"/>
          </a:xfrm>
        </p:grpSpPr>
        <p:sp>
          <p:nvSpPr>
            <p:cNvPr id="3" name="AutoShape 102"/>
            <p:cNvSpPr>
              <a:spLocks noChangeAspect="1" noChangeArrowheads="1" noTextEdit="1"/>
            </p:cNvSpPr>
            <p:nvPr/>
          </p:nvSpPr>
          <p:spPr bwMode="auto">
            <a:xfrm>
              <a:off x="1243" y="1676"/>
              <a:ext cx="1093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224" name="Picture 10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" y="1676"/>
              <a:ext cx="1094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05"/>
            <p:cNvSpPr>
              <a:spLocks/>
            </p:cNvSpPr>
            <p:nvPr/>
          </p:nvSpPr>
          <p:spPr bwMode="auto">
            <a:xfrm>
              <a:off x="1443" y="2005"/>
              <a:ext cx="692" cy="190"/>
            </a:xfrm>
            <a:custGeom>
              <a:avLst/>
              <a:gdLst>
                <a:gd name="T0" fmla="*/ 0 w 15888"/>
                <a:gd name="T1" fmla="*/ 728 h 4368"/>
                <a:gd name="T2" fmla="*/ 728 w 15888"/>
                <a:gd name="T3" fmla="*/ 0 h 4368"/>
                <a:gd name="T4" fmla="*/ 15160 w 15888"/>
                <a:gd name="T5" fmla="*/ 0 h 4368"/>
                <a:gd name="T6" fmla="*/ 15888 w 15888"/>
                <a:gd name="T7" fmla="*/ 728 h 4368"/>
                <a:gd name="T8" fmla="*/ 15888 w 15888"/>
                <a:gd name="T9" fmla="*/ 3640 h 4368"/>
                <a:gd name="T10" fmla="*/ 15160 w 15888"/>
                <a:gd name="T11" fmla="*/ 4368 h 4368"/>
                <a:gd name="T12" fmla="*/ 728 w 15888"/>
                <a:gd name="T13" fmla="*/ 4368 h 4368"/>
                <a:gd name="T14" fmla="*/ 0 w 15888"/>
                <a:gd name="T15" fmla="*/ 3640 h 4368"/>
                <a:gd name="T16" fmla="*/ 0 w 15888"/>
                <a:gd name="T17" fmla="*/ 728 h 4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88" h="4368">
                  <a:moveTo>
                    <a:pt x="0" y="728"/>
                  </a:moveTo>
                  <a:cubicBezTo>
                    <a:pt x="0" y="326"/>
                    <a:pt x="326" y="0"/>
                    <a:pt x="728" y="0"/>
                  </a:cubicBezTo>
                  <a:lnTo>
                    <a:pt x="15160" y="0"/>
                  </a:lnTo>
                  <a:cubicBezTo>
                    <a:pt x="15563" y="0"/>
                    <a:pt x="15888" y="326"/>
                    <a:pt x="15888" y="728"/>
                  </a:cubicBezTo>
                  <a:lnTo>
                    <a:pt x="15888" y="3640"/>
                  </a:lnTo>
                  <a:cubicBezTo>
                    <a:pt x="15888" y="4043"/>
                    <a:pt x="15563" y="4368"/>
                    <a:pt x="15160" y="4368"/>
                  </a:cubicBezTo>
                  <a:lnTo>
                    <a:pt x="728" y="4368"/>
                  </a:lnTo>
                  <a:cubicBezTo>
                    <a:pt x="326" y="4368"/>
                    <a:pt x="0" y="4043"/>
                    <a:pt x="0" y="3640"/>
                  </a:cubicBezTo>
                  <a:lnTo>
                    <a:pt x="0" y="7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106"/>
            <p:cNvSpPr>
              <a:spLocks noChangeArrowheads="1"/>
            </p:cNvSpPr>
            <p:nvPr/>
          </p:nvSpPr>
          <p:spPr bwMode="auto">
            <a:xfrm>
              <a:off x="1421" y="196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07"/>
            <p:cNvSpPr>
              <a:spLocks noChangeArrowheads="1"/>
            </p:cNvSpPr>
            <p:nvPr/>
          </p:nvSpPr>
          <p:spPr bwMode="auto">
            <a:xfrm>
              <a:off x="1498" y="1967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08"/>
            <p:cNvSpPr>
              <a:spLocks noChangeArrowheads="1"/>
            </p:cNvSpPr>
            <p:nvPr/>
          </p:nvSpPr>
          <p:spPr bwMode="auto">
            <a:xfrm>
              <a:off x="1545" y="1967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9"/>
            <p:cNvSpPr>
              <a:spLocks noChangeArrowheads="1"/>
            </p:cNvSpPr>
            <p:nvPr/>
          </p:nvSpPr>
          <p:spPr bwMode="auto">
            <a:xfrm>
              <a:off x="1584" y="1967"/>
              <a:ext cx="5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nvoicing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0"/>
            <p:cNvSpPr>
              <a:spLocks noChangeArrowheads="1"/>
            </p:cNvSpPr>
            <p:nvPr/>
          </p:nvSpPr>
          <p:spPr bwMode="auto">
            <a:xfrm>
              <a:off x="2157" y="1967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1"/>
            <p:cNvSpPr>
              <a:spLocks noChangeArrowheads="1"/>
            </p:cNvSpPr>
            <p:nvPr/>
          </p:nvSpPr>
          <p:spPr bwMode="auto">
            <a:xfrm>
              <a:off x="1549" y="2135"/>
              <a:ext cx="5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services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2"/>
            <p:cNvSpPr>
              <a:spLocks noChangeArrowheads="1"/>
            </p:cNvSpPr>
            <p:nvPr/>
          </p:nvSpPr>
          <p:spPr bwMode="auto">
            <a:xfrm>
              <a:off x="2029" y="2135"/>
              <a:ext cx="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15"/>
          <p:cNvGrpSpPr>
            <a:grpSpLocks noChangeAspect="1"/>
          </p:cNvGrpSpPr>
          <p:nvPr/>
        </p:nvGrpSpPr>
        <p:grpSpPr bwMode="auto">
          <a:xfrm>
            <a:off x="5502277" y="2660651"/>
            <a:ext cx="1735138" cy="1274763"/>
            <a:chOff x="3466" y="1676"/>
            <a:chExt cx="1093" cy="803"/>
          </a:xfrm>
        </p:grpSpPr>
        <p:sp>
          <p:nvSpPr>
            <p:cNvPr id="15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466" y="1676"/>
              <a:ext cx="1092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236" name="Picture 1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" y="1676"/>
              <a:ext cx="1093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117"/>
            <p:cNvSpPr>
              <a:spLocks/>
            </p:cNvSpPr>
            <p:nvPr/>
          </p:nvSpPr>
          <p:spPr bwMode="auto">
            <a:xfrm>
              <a:off x="3666" y="2005"/>
              <a:ext cx="691" cy="190"/>
            </a:xfrm>
            <a:custGeom>
              <a:avLst/>
              <a:gdLst>
                <a:gd name="T0" fmla="*/ 0 w 15888"/>
                <a:gd name="T1" fmla="*/ 728 h 4368"/>
                <a:gd name="T2" fmla="*/ 728 w 15888"/>
                <a:gd name="T3" fmla="*/ 0 h 4368"/>
                <a:gd name="T4" fmla="*/ 15160 w 15888"/>
                <a:gd name="T5" fmla="*/ 0 h 4368"/>
                <a:gd name="T6" fmla="*/ 15888 w 15888"/>
                <a:gd name="T7" fmla="*/ 728 h 4368"/>
                <a:gd name="T8" fmla="*/ 15888 w 15888"/>
                <a:gd name="T9" fmla="*/ 3640 h 4368"/>
                <a:gd name="T10" fmla="*/ 15160 w 15888"/>
                <a:gd name="T11" fmla="*/ 4368 h 4368"/>
                <a:gd name="T12" fmla="*/ 728 w 15888"/>
                <a:gd name="T13" fmla="*/ 4368 h 4368"/>
                <a:gd name="T14" fmla="*/ 0 w 15888"/>
                <a:gd name="T15" fmla="*/ 3640 h 4368"/>
                <a:gd name="T16" fmla="*/ 0 w 15888"/>
                <a:gd name="T17" fmla="*/ 728 h 4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88" h="4368">
                  <a:moveTo>
                    <a:pt x="0" y="728"/>
                  </a:moveTo>
                  <a:cubicBezTo>
                    <a:pt x="0" y="326"/>
                    <a:pt x="326" y="0"/>
                    <a:pt x="728" y="0"/>
                  </a:cubicBezTo>
                  <a:lnTo>
                    <a:pt x="15160" y="0"/>
                  </a:lnTo>
                  <a:cubicBezTo>
                    <a:pt x="15563" y="0"/>
                    <a:pt x="15888" y="326"/>
                    <a:pt x="15888" y="728"/>
                  </a:cubicBezTo>
                  <a:lnTo>
                    <a:pt x="15888" y="3640"/>
                  </a:lnTo>
                  <a:cubicBezTo>
                    <a:pt x="15888" y="4043"/>
                    <a:pt x="15563" y="4368"/>
                    <a:pt x="15160" y="4368"/>
                  </a:cubicBezTo>
                  <a:lnTo>
                    <a:pt x="728" y="4368"/>
                  </a:lnTo>
                  <a:cubicBezTo>
                    <a:pt x="326" y="4368"/>
                    <a:pt x="0" y="4043"/>
                    <a:pt x="0" y="3640"/>
                  </a:cubicBezTo>
                  <a:lnTo>
                    <a:pt x="0" y="7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angle 118"/>
            <p:cNvSpPr>
              <a:spLocks noChangeArrowheads="1"/>
            </p:cNvSpPr>
            <p:nvPr/>
          </p:nvSpPr>
          <p:spPr bwMode="auto">
            <a:xfrm>
              <a:off x="3643" y="196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19"/>
            <p:cNvSpPr>
              <a:spLocks noChangeArrowheads="1"/>
            </p:cNvSpPr>
            <p:nvPr/>
          </p:nvSpPr>
          <p:spPr bwMode="auto">
            <a:xfrm>
              <a:off x="3721" y="1967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20"/>
            <p:cNvSpPr>
              <a:spLocks noChangeArrowheads="1"/>
            </p:cNvSpPr>
            <p:nvPr/>
          </p:nvSpPr>
          <p:spPr bwMode="auto">
            <a:xfrm>
              <a:off x="3767" y="1967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21"/>
            <p:cNvSpPr>
              <a:spLocks noChangeArrowheads="1"/>
            </p:cNvSpPr>
            <p:nvPr/>
          </p:nvSpPr>
          <p:spPr bwMode="auto">
            <a:xfrm>
              <a:off x="3806" y="1967"/>
              <a:ext cx="5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nvoicing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22"/>
            <p:cNvSpPr>
              <a:spLocks noChangeArrowheads="1"/>
            </p:cNvSpPr>
            <p:nvPr/>
          </p:nvSpPr>
          <p:spPr bwMode="auto">
            <a:xfrm>
              <a:off x="4379" y="1967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23"/>
            <p:cNvSpPr>
              <a:spLocks noChangeArrowheads="1"/>
            </p:cNvSpPr>
            <p:nvPr/>
          </p:nvSpPr>
          <p:spPr bwMode="auto">
            <a:xfrm>
              <a:off x="3772" y="2135"/>
              <a:ext cx="5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services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24"/>
            <p:cNvSpPr>
              <a:spLocks noChangeArrowheads="1"/>
            </p:cNvSpPr>
            <p:nvPr/>
          </p:nvSpPr>
          <p:spPr bwMode="auto">
            <a:xfrm>
              <a:off x="4251" y="2135"/>
              <a:ext cx="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Text Box 104"/>
          <p:cNvSpPr txBox="1">
            <a:spLocks noChangeArrowheads="1"/>
          </p:cNvSpPr>
          <p:nvPr/>
        </p:nvSpPr>
        <p:spPr bwMode="auto">
          <a:xfrm>
            <a:off x="1619002" y="3882534"/>
            <a:ext cx="23065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06699"/>
                </a:solidFill>
                <a:latin typeface="+mn-lt"/>
                <a:ea typeface="ＭＳ Ｐゴシック" charset="-128"/>
                <a:cs typeface="Arial" charset="0"/>
              </a:rPr>
              <a:t>Medium Businesses</a:t>
            </a:r>
          </a:p>
        </p:txBody>
      </p:sp>
      <p:cxnSp>
        <p:nvCxnSpPr>
          <p:cNvPr id="5155" name="AutoShape 108"/>
          <p:cNvCxnSpPr>
            <a:cxnSpLocks noChangeShapeType="1"/>
            <a:stCxn id="5143" idx="3"/>
          </p:cNvCxnSpPr>
          <p:nvPr/>
        </p:nvCxnSpPr>
        <p:spPr bwMode="auto">
          <a:xfrm flipV="1">
            <a:off x="1619002" y="3372159"/>
            <a:ext cx="432718" cy="1276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sp>
        <p:nvSpPr>
          <p:cNvPr id="60" name="Text Box 104"/>
          <p:cNvSpPr txBox="1">
            <a:spLocks noChangeArrowheads="1"/>
          </p:cNvSpPr>
          <p:nvPr/>
        </p:nvSpPr>
        <p:spPr bwMode="auto">
          <a:xfrm>
            <a:off x="5292080" y="3882534"/>
            <a:ext cx="24426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ct val="50000"/>
              </a:spcBef>
              <a:defRPr sz="1600">
                <a:solidFill>
                  <a:srgbClr val="006699"/>
                </a:solidFill>
                <a:latin typeface="+mn-lt"/>
                <a:ea typeface="ＭＳ Ｐゴシック" charset="-128"/>
                <a:cs typeface="Arial" charset="0"/>
              </a:defRPr>
            </a:lvl1pPr>
          </a:lstStyle>
          <a:p>
            <a:r>
              <a:rPr lang="ca-ES" dirty="0" smtClean="0"/>
              <a:t>Advanced Integration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ol secció">
  <a:themeElements>
    <a:clrScheme name="Titol sec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 secció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itol sec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ol sec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ol sec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ol sec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ol sec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ol sec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ol sec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ol sec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ol sec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ol sec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ol sec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ol sec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17349</TotalTime>
  <Words>417</Words>
  <Application>Microsoft Office PowerPoint</Application>
  <PresentationFormat>Presentació en pantalla (4:3)</PresentationFormat>
  <Paragraphs>260</Paragraphs>
  <Slides>16</Slides>
  <Notes>12</Notes>
  <HiddenSlides>1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19" baseType="lpstr">
      <vt:lpstr>Titol secció</vt:lpstr>
      <vt:lpstr>1_Diseño predeterminado</vt:lpstr>
      <vt:lpstr>Fotografía de Photo Editor</vt:lpstr>
      <vt:lpstr>Presentació del PowerPoint</vt:lpstr>
      <vt:lpstr>About the Open Admin. Consortium of Catalonia</vt:lpstr>
      <vt:lpstr>HOW can we DO THINGS SIMPLE for Businesses ?</vt:lpstr>
      <vt:lpstr>Are we DOING THINGS SIMPLE for Businesses ?</vt:lpstr>
      <vt:lpstr>WHAT is DOING THINGS SIMPLE for Businesses ?</vt:lpstr>
      <vt:lpstr>Doing things simple for Businesses !  Common Services Platform  NOT a central portal  </vt:lpstr>
      <vt:lpstr>Example: e-Invoicing</vt:lpstr>
      <vt:lpstr>Presentació del PowerPoint</vt:lpstr>
      <vt:lpstr>Our model</vt:lpstr>
      <vt:lpstr>Presentació del PowerPoint</vt:lpstr>
      <vt:lpstr>e-Invoicing Savings +€2.5€</vt:lpstr>
      <vt:lpstr>e-Invoicing Savings +€2.5€</vt:lpstr>
      <vt:lpstr>VALUE</vt:lpstr>
      <vt:lpstr>Why Businesses should use the service ?</vt:lpstr>
      <vt:lpstr>SWOT analysis</vt:lpstr>
      <vt:lpstr>Presentació del PowerPoint</vt:lpstr>
    </vt:vector>
  </TitlesOfParts>
  <Company>PSQV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etorres</dc:creator>
  <cp:lastModifiedBy>F</cp:lastModifiedBy>
  <cp:revision>1387</cp:revision>
  <cp:lastPrinted>2014-06-24T19:26:20Z</cp:lastPrinted>
  <dcterms:created xsi:type="dcterms:W3CDTF">2010-02-25T07:51:30Z</dcterms:created>
  <dcterms:modified xsi:type="dcterms:W3CDTF">2014-06-24T19:28:01Z</dcterms:modified>
</cp:coreProperties>
</file>