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1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91" r:id="rId11"/>
    <p:sldId id="282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3" autoAdjust="0"/>
    <p:restoredTop sz="88688" autoAdjust="0"/>
  </p:normalViewPr>
  <p:slideViewPr>
    <p:cSldViewPr>
      <p:cViewPr varScale="1">
        <p:scale>
          <a:sx n="100" d="100"/>
          <a:sy n="100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DBD7-A1D1-4B15-BF03-B07104497916}" type="datetimeFigureOut">
              <a:rPr lang="en-GB" smtClean="0"/>
              <a:t>25/06/2014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FDA4D-8F81-4E6F-9090-AA2E38ECF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8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Top: 20:1</a:t>
            </a:r>
            <a:r>
              <a:rPr lang="en-GB" baseline="0" dirty="0" smtClean="0"/>
              <a:t> for Obama vs </a:t>
            </a:r>
            <a:r>
              <a:rPr lang="en-GB" baseline="0" dirty="0" err="1" smtClean="0"/>
              <a:t>WhiteHouse</a:t>
            </a:r>
            <a:endParaRPr lang="en-GB" baseline="0" dirty="0" smtClean="0"/>
          </a:p>
          <a:p>
            <a:r>
              <a:rPr lang="en-GB" baseline="0" dirty="0" smtClean="0"/>
              <a:t>Bottom: 5:1 for Leaders vs Institutions (sample of top 10, top 25 and top 100 national government leaders and institutions worldwide)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FDA4D-8F81-4E6F-9090-AA2E38ECF4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4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Social, collaborative, agile and iterative development. Based</a:t>
            </a:r>
            <a:r>
              <a:rPr lang="en-GB" baseline="0" dirty="0" smtClean="0"/>
              <a:t> on open source, improved through permanent testing and discarding.</a:t>
            </a:r>
          </a:p>
          <a:p>
            <a:r>
              <a:rPr lang="en-GB" baseline="0" dirty="0" smtClean="0"/>
              <a:t>Also CMS like Drupal are getting high attention from government departments all over.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FDA4D-8F81-4E6F-9090-AA2E38ECF4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0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some</a:t>
            </a:r>
            <a:r>
              <a:rPr lang="en-GB" baseline="0" dirty="0" smtClean="0"/>
              <a:t> of these countries have a couple of other problems getting young people interested in politics: </a:t>
            </a:r>
            <a:r>
              <a:rPr lang="en-GB" dirty="0" smtClean="0"/>
              <a:t>UK is a country with</a:t>
            </a:r>
            <a:r>
              <a:rPr lang="en-GB" baseline="0" dirty="0" smtClean="0"/>
              <a:t> high young voter abstention – over </a:t>
            </a:r>
            <a:r>
              <a:rPr lang="en-GB" baseline="0" dirty="0" smtClean="0"/>
              <a:t>1/3 of </a:t>
            </a:r>
            <a:r>
              <a:rPr lang="en-GB" baseline="0" dirty="0" smtClean="0"/>
              <a:t>young people did not vote over past </a:t>
            </a:r>
            <a:r>
              <a:rPr lang="en-GB" baseline="0" dirty="0" smtClean="0"/>
              <a:t>three </a:t>
            </a:r>
            <a:r>
              <a:rPr lang="en-GB" baseline="0" dirty="0" smtClean="0"/>
              <a:t>years despite being eligible (</a:t>
            </a:r>
            <a:r>
              <a:rPr lang="en-GB" baseline="0" dirty="0" err="1" smtClean="0"/>
              <a:t>Eurobarometer</a:t>
            </a:r>
            <a:r>
              <a:rPr lang="en-GB" baseline="0" dirty="0" smtClean="0"/>
              <a:t>, 2013)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FDA4D-8F81-4E6F-9090-AA2E38ECF4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1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Reference to preliminary checklist </a:t>
            </a:r>
            <a:r>
              <a:rPr lang="en-GB" smtClean="0"/>
              <a:t>in</a:t>
            </a:r>
            <a:r>
              <a:rPr lang="en-GB" baseline="0" smtClean="0"/>
              <a:t> paper.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FDA4D-8F81-4E6F-9090-AA2E38ECF4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F607F7-AA0C-443E-A442-DA34D207F1FC}" type="datetimeFigureOut">
              <a:rPr lang="en-GB" smtClean="0"/>
              <a:t>25/06/2014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Calibri" panose="020F0502020204030204" pitchFamily="34" charset="0"/>
              </a:defRPr>
            </a:lvl1pPr>
            <a:lvl2pPr eaLnBrk="1" latinLnBrk="0" hangingPunct="1">
              <a:defRPr>
                <a:latin typeface="Calibri" panose="020F0502020204030204" pitchFamily="34" charset="0"/>
              </a:defRPr>
            </a:lvl2pPr>
            <a:lvl3pPr eaLnBrk="1" latinLnBrk="0" hangingPunct="1">
              <a:defRPr>
                <a:latin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40352" y="6597352"/>
            <a:ext cx="1393592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20/02/2014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694826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Digital diplomacy – looking for the value of social media use in the public sector</a:t>
            </a:r>
          </a:p>
          <a:p>
            <a:r>
              <a:rPr lang="en-GB" smtClean="0"/>
              <a:t>Arthur Mickoleit, OECD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6309320"/>
            <a:ext cx="14174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2ABF1114-D80E-4CA3-B7E0-AB527E8DB6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3F607F7-AA0C-443E-A442-DA34D207F1FC}" type="datetimeFigureOut">
              <a:rPr lang="en-GB" smtClean="0"/>
              <a:t>25/06/2014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0F03660-CD05-4C74-B7E0-13DFAC9102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mickoleit@oecd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e.cd/eldrs" TargetMode="External"/><Relationship Id="rId4" Type="http://schemas.openxmlformats.org/officeDocument/2006/relationships/hyperlink" Target="https://twitter.com/OECD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d.com/wiredenterprise/2013/01/hack-the-government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924024"/>
            <a:ext cx="6336704" cy="1823576"/>
          </a:xfrm>
        </p:spPr>
        <p:txBody>
          <a:bodyPr/>
          <a:lstStyle/>
          <a:p>
            <a:r>
              <a:rPr lang="en-US" b="1" dirty="0" smtClean="0"/>
              <a:t>Digital Government: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cap="none" dirty="0" smtClean="0"/>
              <a:t>1. OECD policy recommendation</a:t>
            </a:r>
            <a:br>
              <a:rPr lang="en-US" sz="3600" cap="none" dirty="0" smtClean="0"/>
            </a:br>
            <a:r>
              <a:rPr lang="en-US" sz="3600" cap="none" dirty="0" smtClean="0"/>
              <a:t>2. Role of social media</a:t>
            </a:r>
            <a:endParaRPr lang="en-GB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10945"/>
            <a:ext cx="5904312" cy="1118255"/>
          </a:xfrm>
        </p:spPr>
        <p:txBody>
          <a:bodyPr/>
          <a:lstStyle/>
          <a:p>
            <a:r>
              <a:rPr lang="en-US" b="1" dirty="0"/>
              <a:t>Arthur Mickoleit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OECD (Directorate for Public Governance and Territorial Development)</a:t>
            </a:r>
          </a:p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63688" y="5911145"/>
            <a:ext cx="4752528" cy="861774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CESI-Europe Academy </a:t>
            </a:r>
            <a:r>
              <a:rPr lang="en-GB" sz="1200" dirty="0" smtClean="0"/>
              <a:t>“</a:t>
            </a:r>
            <a:r>
              <a:rPr lang="en-US" sz="1200" b="1" dirty="0"/>
              <a:t>Generation Web 2.0: Using New Technologies in the Public Sector in </a:t>
            </a:r>
            <a:r>
              <a:rPr lang="en-US" sz="1200" b="1" dirty="0" smtClean="0"/>
              <a:t>Europe</a:t>
            </a:r>
            <a:r>
              <a:rPr lang="en-US" sz="1200" dirty="0" smtClean="0"/>
              <a:t>”</a:t>
            </a:r>
          </a:p>
          <a:p>
            <a:r>
              <a:rPr lang="en-US" sz="1200" dirty="0" smtClean="0"/>
              <a:t>26-27 June 2014, Tallinn, Estonia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" y="2708920"/>
            <a:ext cx="7221835" cy="30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052736"/>
            <a:ext cx="813690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Not a given that social media will make public matters and services appeal to </a:t>
            </a:r>
            <a:r>
              <a:rPr lang="en-GB" sz="2800" b="1" dirty="0" smtClean="0"/>
              <a:t>young people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n-GB" dirty="0" smtClean="0"/>
              <a:t>Beware of stereotypes (II)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5344"/>
            <a:ext cx="69482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Source: OECD calculation based on Eurostat data for 2013; basis: 16-24 year olds.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524328" y="4149080"/>
            <a:ext cx="1619672" cy="1834640"/>
          </a:xfrm>
          <a:prstGeom prst="borderCallout1">
            <a:avLst>
              <a:gd name="adj1" fmla="val 848"/>
              <a:gd name="adj2" fmla="val -646"/>
              <a:gd name="adj3" fmla="val 15955"/>
              <a:gd name="adj4" fmla="val -6771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…b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ut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only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10%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discuss political or civic issues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524327" y="2276872"/>
            <a:ext cx="1619673" cy="1512168"/>
          </a:xfrm>
          <a:prstGeom prst="borderCallout1">
            <a:avLst>
              <a:gd name="adj1" fmla="val 848"/>
              <a:gd name="adj2" fmla="val -646"/>
              <a:gd name="adj3" fmla="val 59915"/>
              <a:gd name="adj4" fmla="val -6922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80%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young Poles use social </a:t>
            </a:r>
          </a:p>
          <a:p>
            <a:pPr algn="r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media,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 the change (I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Measurement and impact assessment is necessary, but still uncommon.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-32602" y="6423745"/>
            <a:ext cx="9176602" cy="461639"/>
          </a:xfrm>
          <a:prstGeom prst="rect">
            <a:avLst/>
          </a:prstGeom>
        </p:spPr>
        <p:txBody>
          <a:bodyPr wrap="square" lIns="91417" tIns="45707" rIns="91417" bIns="45707">
            <a:spAutoFit/>
          </a:bodyPr>
          <a:lstStyle/>
          <a:p>
            <a:pPr lvl="0"/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Source: </a:t>
            </a:r>
            <a:r>
              <a:rPr lang="en-GB" sz="1200" dirty="0">
                <a:solidFill>
                  <a:srgbClr val="727272"/>
                </a:solidFill>
                <a:latin typeface="Calibri" panose="020F0502020204030204" pitchFamily="34" charset="0"/>
              </a:rPr>
              <a:t>OECD </a:t>
            </a:r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survey of government use of social media, 2013. </a:t>
            </a:r>
          </a:p>
          <a:p>
            <a:pPr lvl="0"/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Respondents: 25 </a:t>
            </a:r>
            <a:r>
              <a:rPr lang="en-US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central </a:t>
            </a:r>
            <a:r>
              <a:rPr lang="en-US" sz="1200" dirty="0">
                <a:solidFill>
                  <a:srgbClr val="727272"/>
                </a:solidFill>
                <a:latin typeface="Calibri" panose="020F0502020204030204" pitchFamily="34" charset="0"/>
              </a:rPr>
              <a:t>government institutions with responsibility for digital government strategies, e.g. CIO </a:t>
            </a:r>
            <a:r>
              <a:rPr lang="en-US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office.</a:t>
            </a:r>
            <a:endParaRPr lang="en-GB" sz="1200" dirty="0">
              <a:solidFill>
                <a:srgbClr val="727272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299774" cy="39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 the change (II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How to prepare civil servants for a social media-rich environment?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-32602" y="6423745"/>
            <a:ext cx="9176602" cy="461639"/>
          </a:xfrm>
          <a:prstGeom prst="rect">
            <a:avLst/>
          </a:prstGeom>
        </p:spPr>
        <p:txBody>
          <a:bodyPr wrap="square" lIns="91417" tIns="45707" rIns="91417" bIns="45707">
            <a:spAutoFit/>
          </a:bodyPr>
          <a:lstStyle/>
          <a:p>
            <a:pPr lvl="0"/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Source: </a:t>
            </a:r>
            <a:r>
              <a:rPr lang="en-GB" sz="1200" dirty="0">
                <a:solidFill>
                  <a:srgbClr val="727272"/>
                </a:solidFill>
                <a:latin typeface="Calibri" panose="020F0502020204030204" pitchFamily="34" charset="0"/>
              </a:rPr>
              <a:t>OECD </a:t>
            </a:r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survey of government use of social media, 2013. </a:t>
            </a:r>
          </a:p>
          <a:p>
            <a:pPr lvl="0"/>
            <a:r>
              <a:rPr lang="en-GB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Respondents: 25 </a:t>
            </a:r>
            <a:r>
              <a:rPr lang="en-US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central </a:t>
            </a:r>
            <a:r>
              <a:rPr lang="en-US" sz="1200" dirty="0">
                <a:solidFill>
                  <a:srgbClr val="727272"/>
                </a:solidFill>
                <a:latin typeface="Calibri" panose="020F0502020204030204" pitchFamily="34" charset="0"/>
              </a:rPr>
              <a:t>government institutions with responsibility for digital government strategies, e.g. CIO </a:t>
            </a:r>
            <a:r>
              <a:rPr lang="en-US" sz="1200" dirty="0" smtClean="0">
                <a:solidFill>
                  <a:srgbClr val="727272"/>
                </a:solidFill>
                <a:latin typeface="Calibri" panose="020F0502020204030204" pitchFamily="34" charset="0"/>
              </a:rPr>
              <a:t>office.</a:t>
            </a:r>
            <a:endParaRPr lang="en-GB" sz="1200" dirty="0">
              <a:solidFill>
                <a:srgbClr val="727272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01" y="2060848"/>
            <a:ext cx="57951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723" y="1412776"/>
            <a:ext cx="8218800" cy="362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OECD social </a:t>
            </a:r>
            <a:r>
              <a:rPr lang="en-GB" dirty="0" smtClean="0"/>
              <a:t>media guidance for </a:t>
            </a:r>
            <a:r>
              <a:rPr lang="en-GB" dirty="0" smtClean="0"/>
              <a:t>policy-makers on:</a:t>
            </a:r>
          </a:p>
          <a:p>
            <a:r>
              <a:rPr lang="en-GB" dirty="0" smtClean="0"/>
              <a:t>Objectives and expectations</a:t>
            </a:r>
          </a:p>
          <a:p>
            <a:r>
              <a:rPr lang="en-GB" dirty="0" smtClean="0"/>
              <a:t>Governance modes and guidelines</a:t>
            </a:r>
          </a:p>
          <a:p>
            <a:r>
              <a:rPr lang="en-GB" dirty="0" smtClean="0"/>
              <a:t>Legal compliance</a:t>
            </a:r>
          </a:p>
          <a:p>
            <a:r>
              <a:rPr lang="en-GB" dirty="0" smtClean="0"/>
              <a:t>Skills and resources</a:t>
            </a:r>
          </a:p>
          <a:p>
            <a:r>
              <a:rPr lang="en-GB" dirty="0" smtClean="0"/>
              <a:t>Collaboration and community-building</a:t>
            </a:r>
          </a:p>
          <a:p>
            <a:r>
              <a:rPr lang="en-GB" dirty="0" smtClean="0"/>
              <a:t>Managing risks</a:t>
            </a:r>
          </a:p>
          <a:p>
            <a:r>
              <a:rPr lang="en-GB" dirty="0" smtClean="0"/>
              <a:t>Monitoring and measuring impacts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feedback </a:t>
            </a:r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5344" y="5589240"/>
            <a:ext cx="833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Arthur Mickoleit, OECD</a:t>
            </a:r>
          </a:p>
          <a:p>
            <a:pPr algn="ctr"/>
            <a:endParaRPr lang="en-GB" dirty="0" smtClean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  <a:hlinkClick r:id="rId3"/>
              </a:rPr>
              <a:t>arthur.mickoleit@oecd.org</a:t>
            </a:r>
            <a:r>
              <a:rPr lang="en-GB" dirty="0" smtClean="0">
                <a:latin typeface="Calibri" panose="020F0502020204030204" pitchFamily="34" charset="0"/>
              </a:rPr>
              <a:t>   /  </a:t>
            </a:r>
            <a:r>
              <a:rPr lang="en-GB" dirty="0" smtClean="0">
                <a:latin typeface="Calibri" panose="020F0502020204030204" pitchFamily="34" charset="0"/>
                <a:hlinkClick r:id="rId4"/>
              </a:rPr>
              <a:t>@</a:t>
            </a:r>
            <a:r>
              <a:rPr lang="en-GB" dirty="0" err="1" smtClean="0">
                <a:latin typeface="Calibri" panose="020F0502020204030204" pitchFamily="34" charset="0"/>
                <a:hlinkClick r:id="rId4"/>
              </a:rPr>
              <a:t>OECDgov</a:t>
            </a:r>
            <a:r>
              <a:rPr lang="en-GB" dirty="0" smtClean="0">
                <a:latin typeface="Calibri" panose="020F0502020204030204" pitchFamily="34" charset="0"/>
              </a:rPr>
              <a:t>  /  </a:t>
            </a:r>
            <a:r>
              <a:rPr lang="en-GB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GB" dirty="0">
                <a:latin typeface="Calibri" panose="020F0502020204030204" pitchFamily="34" charset="0"/>
                <a:hlinkClick r:id="rId5"/>
              </a:rPr>
              <a:t>://</a:t>
            </a:r>
            <a:r>
              <a:rPr lang="en-GB" dirty="0" smtClean="0">
                <a:latin typeface="Calibri" panose="020F0502020204030204" pitchFamily="34" charset="0"/>
                <a:hlinkClick r:id="rId5"/>
              </a:rPr>
              <a:t>oe.cd/eldrs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Recommendation on Digital Government Strategies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8633" y="1700808"/>
            <a:ext cx="2798701" cy="1641144"/>
            <a:chOff x="1489374" y="-58941"/>
            <a:chExt cx="2602278" cy="1415140"/>
          </a:xfrm>
        </p:grpSpPr>
        <p:sp>
          <p:nvSpPr>
            <p:cNvPr id="6" name="Rounded Rectangle 5"/>
            <p:cNvSpPr/>
            <p:nvPr/>
          </p:nvSpPr>
          <p:spPr>
            <a:xfrm>
              <a:off x="1489374" y="-58941"/>
              <a:ext cx="2602278" cy="1415140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530822" y="-17493"/>
              <a:ext cx="2519382" cy="133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Engagement, openness &amp; trust</a:t>
              </a:r>
              <a:endParaRPr lang="en-GB" sz="2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4237" y="3508211"/>
            <a:ext cx="3086733" cy="1699133"/>
            <a:chOff x="3100060" y="2279744"/>
            <a:chExt cx="2582677" cy="1466402"/>
          </a:xfrm>
        </p:grpSpPr>
        <p:sp>
          <p:nvSpPr>
            <p:cNvPr id="9" name="Rounded Rectangle 8"/>
            <p:cNvSpPr/>
            <p:nvPr/>
          </p:nvSpPr>
          <p:spPr>
            <a:xfrm>
              <a:off x="3100060" y="2279744"/>
              <a:ext cx="2582677" cy="1466402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143009" y="2322693"/>
              <a:ext cx="2496779" cy="1380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Implementation, capacities and legal frameworks</a:t>
              </a:r>
              <a:endParaRPr lang="en-GB" sz="2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55426" y="3529769"/>
            <a:ext cx="2972557" cy="1677575"/>
            <a:chOff x="5882" y="2279764"/>
            <a:chExt cx="2367470" cy="1529549"/>
          </a:xfrm>
        </p:grpSpPr>
        <p:sp>
          <p:nvSpPr>
            <p:cNvPr id="12" name="Rounded Rectangle 11"/>
            <p:cNvSpPr/>
            <p:nvPr/>
          </p:nvSpPr>
          <p:spPr>
            <a:xfrm>
              <a:off x="5882" y="2279764"/>
              <a:ext cx="2367470" cy="152954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681" y="2324563"/>
              <a:ext cx="2277872" cy="1439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Leadership, coordination &amp; governance</a:t>
              </a:r>
              <a:endParaRPr lang="en-GB" sz="2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7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Recommendation .. 1</a:t>
            </a:r>
            <a:r>
              <a:rPr lang="en-GB" baseline="30000" dirty="0" smtClean="0"/>
              <a:t>st</a:t>
            </a:r>
            <a:r>
              <a:rPr lang="en-GB" dirty="0" smtClean="0"/>
              <a:t> pillar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8633" y="1700808"/>
            <a:ext cx="2798701" cy="1641144"/>
            <a:chOff x="1489374" y="-58941"/>
            <a:chExt cx="2602278" cy="1415140"/>
          </a:xfrm>
        </p:grpSpPr>
        <p:sp>
          <p:nvSpPr>
            <p:cNvPr id="6" name="Rounded Rectangle 5"/>
            <p:cNvSpPr/>
            <p:nvPr/>
          </p:nvSpPr>
          <p:spPr>
            <a:xfrm>
              <a:off x="1489374" y="-58941"/>
              <a:ext cx="2602278" cy="1415140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530822" y="-17493"/>
              <a:ext cx="2519382" cy="133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Engagement, openness &amp; trust</a:t>
              </a:r>
              <a:endParaRPr lang="en-GB" sz="28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3429000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Adopt open and inclusive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Address digital divides and digital exclusion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Collaboration within the public sector and with external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Stimulate re-use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of evidence, data and statistics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Balance timeliness and trustworthiness of public sector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Include digital security in organisational and management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Manage privacy risks to raise confidence in digital government services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twitter.com/images/resources/twitter-bird-blue-on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1800200" cy="1800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role for social media in opening up public sector institutions?</a:t>
            </a:r>
            <a:endParaRPr lang="en-GB" dirty="0"/>
          </a:p>
        </p:txBody>
      </p:sp>
      <p:pic>
        <p:nvPicPr>
          <p:cNvPr id="10" name="Picture 2" descr="http://blog.internetcreations.com/wp-content/uploads/2012/05/Government-US-Centra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8" y="2564904"/>
            <a:ext cx="3149352" cy="26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photos-a.ak.fbcdn.net/hphotos-ak-prn1/68051_10151509108346729_1731694342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031" y="2374735"/>
            <a:ext cx="1270289" cy="1270289"/>
          </a:xfrm>
          <a:prstGeom prst="rect">
            <a:avLst/>
          </a:prstGeom>
          <a:noFill/>
        </p:spPr>
      </p:pic>
      <p:pic>
        <p:nvPicPr>
          <p:cNvPr id="12" name="Picture 8" descr="http://orgspring.com/wp-content/uploads/2012/02/Google-Plus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318632"/>
            <a:ext cx="1311218" cy="1311218"/>
          </a:xfrm>
          <a:prstGeom prst="rect">
            <a:avLst/>
          </a:prstGeom>
          <a:noFill/>
        </p:spPr>
      </p:pic>
      <p:pic>
        <p:nvPicPr>
          <p:cNvPr id="13" name="Picture 2" descr="https://encrypted-tbn1.gstatic.com/images?q=tbn:ANd9GcQQydBgHTVO0LJy0CaWg41ZQUa_IFELPj5whzcv0j3FcRqL7cbEU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1"/>
          <a:stretch/>
        </p:blipFill>
        <p:spPr bwMode="auto">
          <a:xfrm>
            <a:off x="2699792" y="4611712"/>
            <a:ext cx="2018552" cy="111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85" y="1689220"/>
            <a:ext cx="1753070" cy="134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://www.microsoft.com/web/handlers/webpi.ashx?command=getimage&amp;guid=f67accd3-8455-4830-b1d7-eef8959c03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751612"/>
            <a:ext cx="1328571" cy="1328571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11" y="4581128"/>
            <a:ext cx="1357276" cy="158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bratislavahotels.com/images/articles/buse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 r="40740" b="10596"/>
          <a:stretch/>
        </p:blipFill>
        <p:spPr bwMode="auto">
          <a:xfrm>
            <a:off x="2555777" y="2083296"/>
            <a:ext cx="1492451" cy="1489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twitter.com/images/resources/twitter-bird-blue-on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935541" cy="93554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Communications? </a:t>
            </a:r>
            <a:r>
              <a:rPr lang="en-GB" b="0" dirty="0" smtClean="0"/>
              <a:t>Better left to personalities as they are more popular</a:t>
            </a:r>
            <a:endParaRPr lang="en-GB" b="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99" y="1629085"/>
            <a:ext cx="672665" cy="5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MICKOL~1\AppData\Local\Temp\ScreenCli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5"/>
          <a:stretch/>
        </p:blipFill>
        <p:spPr bwMode="auto">
          <a:xfrm>
            <a:off x="2316688" y="2261150"/>
            <a:ext cx="1391216" cy="13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47667" r="66818" b="27509"/>
          <a:stretch/>
        </p:blipFill>
        <p:spPr bwMode="auto">
          <a:xfrm>
            <a:off x="5280516" y="2261150"/>
            <a:ext cx="1380705" cy="13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5936" y="1829102"/>
            <a:ext cx="592062" cy="171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84697" y="3414143"/>
            <a:ext cx="506881" cy="13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57616" y="4437112"/>
            <a:ext cx="530382" cy="14646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84697" y="5589240"/>
            <a:ext cx="475562" cy="3124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5496" y="4941168"/>
            <a:ext cx="3810516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b="0" dirty="0" smtClean="0"/>
              <a:t>National government </a:t>
            </a:r>
            <a:r>
              <a:rPr lang="en-GB" dirty="0" smtClean="0"/>
              <a:t>leaders</a:t>
            </a:r>
            <a:endParaRPr lang="en-GB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280516" y="4998888"/>
            <a:ext cx="375598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b="0" dirty="0" smtClean="0"/>
              <a:t>National government</a:t>
            </a:r>
            <a:endParaRPr lang="en-GB" dirty="0" smtClean="0"/>
          </a:p>
          <a:p>
            <a:r>
              <a:rPr lang="en-GB" dirty="0" smtClean="0"/>
              <a:t>institutions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5344"/>
            <a:ext cx="69482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Sources: OECD data </a:t>
            </a:r>
            <a:r>
              <a:rPr lang="en-GB" dirty="0" smtClean="0">
                <a:solidFill>
                  <a:schemeClr val="tx1"/>
                </a:solidFill>
              </a:rPr>
              <a:t>collection &amp; Twiplomacy 2013. </a:t>
            </a:r>
            <a:r>
              <a:rPr lang="en-GB" dirty="0" smtClean="0">
                <a:solidFill>
                  <a:schemeClr val="tx1"/>
                </a:solidFill>
              </a:rPr>
              <a:t>Based on data for government leaders and top executive </a:t>
            </a:r>
            <a:r>
              <a:rPr lang="en-GB" dirty="0" smtClean="0">
                <a:solidFill>
                  <a:schemeClr val="tx1"/>
                </a:solidFill>
              </a:rPr>
              <a:t>institutions </a:t>
            </a:r>
            <a:r>
              <a:rPr lang="en-GB" dirty="0" smtClean="0">
                <a:solidFill>
                  <a:schemeClr val="tx1"/>
                </a:solidFill>
              </a:rPr>
              <a:t>(office of president, office of prime minister, government office)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08" y="3633258"/>
            <a:ext cx="1488335" cy="58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r>
              <a:rPr lang="en-GB" dirty="0" smtClean="0"/>
              <a:t>Realise</a:t>
            </a:r>
            <a:r>
              <a:rPr lang="en-GB" b="0" dirty="0" smtClean="0"/>
              <a:t> </a:t>
            </a:r>
            <a:r>
              <a:rPr lang="en-GB" dirty="0" smtClean="0"/>
              <a:t>service </a:t>
            </a:r>
            <a:r>
              <a:rPr lang="en-GB" dirty="0" smtClean="0"/>
              <a:t>delivery </a:t>
            </a:r>
            <a:r>
              <a:rPr lang="en-GB" dirty="0" smtClean="0"/>
              <a:t>opportunities: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blurring the lines between competitors and partners for public service delivery</a:t>
            </a:r>
            <a:endParaRPr lang="en-GB" dirty="0"/>
          </a:p>
        </p:txBody>
      </p:sp>
      <p:sp>
        <p:nvSpPr>
          <p:cNvPr id="6" name="AutoShape 2" descr="data:image/jpeg;base64,/9j/4AAQSkZJRgABAQAAAQABAAD/2wCEAAkGBxEQEBUQEhAVFBAVGBcWFhcWFhYYFhUVFBYWFxobFxUYHSggGBolGxQXITIhJSkrLi4vGB8zODMuNygtOisBCgoKDg0OGxAQGywkHyQsLCwsLCwsLCwsLCwsLCwsLCwsLCwsLCwsLCwsLCwsLCwsLCwsLCwsLCwsLCwsLCwsLP/AABEIAIwBaAMBEQACEQEDEQH/xAAcAAEAAwADAQEAAAAAAAAAAAAABQYHAQQIAwL/xAA+EAABAwIDBAYHBgYCAwAAAAABAAIDBBEFEiEGMUFRBxMiYXGBFDJCUnKRoTRigqKxsiMzc8HR8IOSJFOT/8QAGgEBAAMBAQEAAAAAAAAAAAAAAAIEBQMBBv/EAC0RAQACAQQBAQgCAgMBAAAAAAABAgMEERIxIUEFEyIzUWFxgTKRI7FCUqEU/9oADAMBAAIRAxEAPwDcUBAQEBAQEBAQEBAQEBAQEBAQEBAQEBAQEBAQEBAQEBAQEBAQEBAQEBAQEBAQEBAQEBAQEBAQEBAQEBAQEBAQEBAQEBAQEBAQEBAQEBAQEBAQEBAQEBAQEBAQEBAQEHVrMQhhF5ZWRjm9wb+pXsVmeoexWZ6RR20w29vT6f8A+jbfNdPcZf8ArKfucn0l36HHKWf+VUwyHkyRpPyBUbY717hGaWjuHfUEXKAgICAgICAgICAgICAgICAgICAgICAgICAgICAgICAgICAgICAgIPhW1kcMbpZXhkbBdzibAAL2ImZ2h7ETM7QxnajpOqqqT0ega6ONxytc0XnkP3R7APLf4LTxaStY3yL+LS1rG93YwLonnqD1+ITuYXalgOeU/FI64ae6xUcmtrXxjh5fV1r4pC70fR7hUA1pmP75XF1/+xt9FVtqctvVXnUZberuO2Vwpwt6FSeUcd/mBdQ97k+soe8yfWUjQ4RFDbqi9jfdEjnM8muJA8rKFrTPaM2me0gFFFygICAgICAgICAgICAgICAgICAgICAgICAgICAgICAgICAgICAg4KDCeljat1XUmjiJ9HhdlIGvWzDQ7t4abtA53PJa2kwRSvOzS02LjXlK9bCbJQ4VTGrqS0VBbmke4i0LLeo0/qeJ05Kpnz2zW416Vs2actuMdKhtZ0rzSuMdD/BiFx1jgDI/vaDowfXwVnDooiN7/wBO+LSRH8me1tfNMSZZpJCd5e9zv1KvVpWseIW4pWOodYNA1A1Xu0PdoSNBjtXTm8NVMy3ASOy+bSbHzChbFjtHmEbY6W7hdcB6XKuIhtVG2oZxcLMk+nZd8h4qpk0NZ/j4Vr6Ss/xats1tTSYgzNBLdwHajdpIz4m8u8XHes7Jhvjn4oUr4rUnym1zcxAQEBAQEBAQEBAQEBAQEBAQEBAQEBAQEBAQEBAQEBAQEBAQQu2OKGkoKioBs9kbsnxu7LPzELphpzvEJ4q8rxDHOiDBRU1/XPF2U46zXjK42Zf8zvFoWprcnCnGPVoaq/Gm0erv9Me07pp/QI3fwYSDJb25d9jzDRbzJ5Bc9Fh2rzn9I6XFtHKUXsT0eT4gBM93U0vBxF3yfA3l94+V11z6uuPxHmU82prTxHbS6HoswuMWdE+U85JH3PkwtH0VC2syz67Kc6rJPrs5rOi3C5B2YXxHmyR9x5PJH0Susyx67ldVkj13UvaHohnjBfSSiZo16t9myeTvVcfHKrWPXxPi8LFNZE+LQziqp3xPdHIxzJGmzmuBDge8FX4tFo3hciYnzDmjq5IZGyxPcyRhu1zTYg/7wXlqxaNrQTETG0w3Xo529biA6iezKxo4aNlaN7m8ncx8u7I1OmnHO8dMzPgmnmOl7VRWEBAQEBAQEBAQEBAQEBAQEBAQEBAQEBAQEBAQEBAQEBAQEFE6Z5S3C3Ae1LED5Eu/VoVvRfNhZ0sf5EP0NFsGHVVU7g9xPwxRg/qXLprfiyVqnq/OSIZ3sjhbsTxFkchJEjnSzH7ou93hc2b+IK7mv7rH4/ELeW3u8b0nDE1jQxoDWtAa0AWAAFgAOAssPeZZHb6ICAgrm2Ox9PiUeWQZZmj+HKB2mnkfeb90rthz2xz46dcWa2Od4ee8cwiaindTztyyN/6uadzmni0/5HBbePJXJXlDVpeL13h1KaofE9skbiyRhDmuG9rhqCFK1YtG0pTETG0vSOw+0jcRpGzaCUdiVo9mRu/yIsR4rCz4vd32ZGbH7u2ywri5CAgICAgICAgICAgICAgICAgICAgICAgICAgICAgICAgIKR0w05fhUhHsPif5Zw0/RytaOdssLGlnbIqew819ncQaPWb19/B0LTf5E/JWNRG2or+v9u+aP89XU6C2j02cneIdPORt/wCynr/FI/KWt/jDbVlM4ugjKPaKjmmNPFUxvmaLljXAmw36jQ24gblOcd4jlMeEppaI3mPD94tjNPSZDUSiJrzlDnXDM1r2LtzfPkV5WlrdFaTbp3o5GuAc0gtOoINwR3Hioz47Rnx2p/SbsqK+kL2N/wDKhBdGeLhvczvuBp3gKzpc3u7+epd9Pl4W2np57BW21l96G8YMGIdQT/DqGltuHWMGZp+QcPMKlrcfKnL6KurpvTf6N6WQzBAQEBAQEBAQEBAQEBAQEBAQEH4mkytLjuAJ07hdeTO0bjr4ZiLKiMSsvlNxYixBHArniy1yV5VezDtro8F6CAgICAgIOs+ujDspeLggHfYE7gTuB1Gh5rn7yu+25s7K6AgICCO2hw70qlmp/wD2xvYO4lpsfI2KnjtxtE/RKluNolkHRJJmfWYZL2evicLHg9l2OHjZ/wCUrS1ceK5IX9T/AMckIrovrjR4tHHJ2c+eneD7Lzu887QPNdNVX3mLePTynqK8se8fl6EWKy2H9KW3D6iV9FTvLaZhLZHN0Mzho4X9wG4txseFlraTTRERe3bR02DaOVu1BoKx8ErJojlkjcHNPIj+x3HuJV29eUbStWrFo2l6D2gYzE8Fe9rb9bB1zBxEjW52jxDhb5rEx74s0faWVT4Mn7ZBsDtpLh0oa5xdRuPbZvyX3vYOBG8jjrxstPUaeMkbx2v58EXjeO3oeOQOaHNILSAQRuIO4hYs+GVPh5v6QcKFLiVREBZhd1je5svbsO4EkeS3NNfnjhr4LcscSj9magxVtNIPZmi/eAfoVPNG+Ofwlljekx9nqRYDGEBBG4hFVF14ZY2stucwk314g7ty4ZK5d/gmHvhVK7aWtgldG/q8zTr2dCN4O/cQs3JrM2O3G2ycViU3FtG+WIGCAyTZbvF7Nj3jUnedNANbK3Grm9fgjefVHj9UZhe2UhlDZmMDHG12hwLb8TcnRV8WvtNtrxGyU0+ju4ntLKGGWCDNCDbrX7jrbRgINr8V2y6u0RypXx9UYq+my+0bqlzopGtDwMwLbgEAgHQk66he6TVzlnjbstXZL4ricdNH1kh7gBvceQVrLmrirvZ5Ebq5S7Q1tU8inhYGjeXXNvF1wPIBUKarNln4K/2lxiO0zFW1MetREws4viJOXvcw627xdW65MtfmR4+yPj0SrXXFxqDqO9WN/G7xVYttW9ZkdCWtvYuDr21te1lnR7Rry2mE+CQjxmSoc5tKxrmt0Mslwy/JoGrvou8ai2SdsUePrPTzbbtEybU1FPOYqiNhAtfJcGx4i5Nx3KtOtyY78ckQ94xPS1yVbGxmYuHVhubN921/NaM5KxXl6IbKo7a2aaURU0Lbk2Ge5J43IBAH1WdOuve/HHH9p8Y9Uz6VWRDNLFHI3j1JcHAfC/1vIq1zzV82iJ/CPj0d6aUSQOe29nMJFwQbFvI6hdptypM/Y9WdYJjU9P2IrODyOy4X7RsNLELC0+oyY/hr6ukxErtCMRNi40wGlxaS4HHW9rrWr/8AR67OfhJ1lWyFhke7K0bz/u8qxe8Uryt0RG6uU+0c9VKY6aJgA1LpLmw5kNOnhqqNdXky22xx/aXGI7c1W0FTSSBtTExzHbnRXF+ejjqRy0S+pyYbbZI8fYisT0sNNVsljErDmYRcH/dxV2uSLV5VQ2V/C9sBLK2J0WXMcoIdfU7riyp4tfFrcZjZKa+EhjGPMgIja0yTu9Vjd+vvHh4Ltm1MUnjEbz9HkRu4oZK9z2mVkLIz6zRmLwPG5F9y8xzqJmJtERBOzrTYZJ1hszN6wBJbkIf1ly7XNf8AibrEG3haM4rbvd1gjbYAXvYAXPGyuRGyL9L0EBBwUGJ9IlBJhWKR4lAOxI/rBwHWAWkYTwzgk/idyWpp7RlxTjlo4LRkx8JR/SXhzetixWlJ9Gqg14cPYnGpv7pNr+Icp6W3icVu4/0lp7eJx27houFbZCpwaaraQKmGF/WN5StYbOtwa4i4+XBUr4Jpmis9TKpfDxy8WArZhqC9et56K6rPgwBP8szM8gS4fRwHksbVxtmZeojbKwRu5bLUeiuimrdLhUBdqWZox8Mby1v0AHksPVViMs7MjURtklnHTe0DEWEbzAy/lJJb/e5X9B8ufyu6P5f7UvA4y6qgaN5miHze1Wck7Umfs73n4Z/D1Svn2KICDhBnG2v2x3ws/asLXfOdadLdslRiKlZp2n9t34t35bLS0ePhij7+ULT5UGpgz1LoxvdKWjzfZY168ss1+7pv4aBjkDY6GRjRZrY7AeFltaisVwTH2co7VTYT7X/xu/VqzfZ/zf06X6cbc1JdU5PZjaAB3ntE/UDyTX3mcm30eUjwumB0bYaeNgHsgu73EXJ+a1sFIpjiIQmd5Qm2skkJinjkcw3LSA45TpcXbuO4qnrptTa9ZSrG6ZwCv9Ip2yWAO5wG4FumncrWDL7zHFkZjaWYT+s7xP6rAt/Kfy7ejUcCoRBTsj42u7vc7U/rbyX0GnxxTHEOMypu3n2of0m/uesv2h839J06WQUJnw1kQNnGKO3K7Q0gHu0V/wB3OTTxWPojvtZRYZJaScOylsjDucPp3gjiseJvhyfeHTxMNAwTaCKpFh2JeLCdfwn2gtrBqqZfEduUxMJOp9R3wn9FYt/GXjKsH/nw/Gz9wXzmD5lfy7T01lfSuKk9IFUc8cN+yGl5HMk2Hysfmsn2jed4q6UfDZPFRAx7RBLI8uuTG3NYWAAP1+aho83u6z8MzP2LRu+u0dVNWBkbKSZoBvdzCDe1rbrAa8SvdVe+eIrWkldoWDZzDn09Lkf65zOI92/D6K7p8U48PGyEzvLNL2N1hT34dWjbMYIIGCR4vO8XcTvbf2Rf6rc0mnileU9y52lOq4i5QEBAQEBBE7T4FFX0z6aXc7VrhvY8eq4d4+oJC6Ysk47coTx3mluUMd2frPQXzYLijbUsp330iefVkY73CQDfgRf3lpZK+8iMuLuF+9ecRkx9ofG8Mq8HmkizXhqI5Iw8axzwvBF+54zA24HmDr1pemeIme4/8daWrlj7wrKsuwg1LZLEvRdm6qQusXPljj555GMYLeF7+Szc1eepiPwo5a8s8QyxaS89H9G+GupsMgjeLPIMhHIyOL7fIhYWptFskzDHz25XmWN9J+JipxSZzTdsdoQf6dw785ctTSU44o+7R01eOOH76LMMNRikOnZhvM78GjfzuavNXfjj/Ph5qbcaPRKxWUICAgzfbIE1rxxswDzaP8rC1vnPs616aHTR5GNaNzQB8hZbVI2rEOTPsIhz4nbgJJHH8OYj62WNhry1P7l0npc9pfsk3wFamq+Tb8IR2p+wv2v/AI3fq1Zfs/5v6dL9Ptt3QObMJwOw8BpPJzefiLfIqftDFPPnDykpLAdqoeqayZxY9gDb2JDgNAdL6rvp9bThtf0eWqhtrccZUlrI79Wy5uRbM46aDlb9VV1mpjLMVr1D2sbLZstQugpmtcLON3Ecs24eNrLR0mOaYtpRtO8qDh1P1lUxnOQX8A65+gKx8deWbb7uk9NVX0Tiz/b37UP6Tf3PWL7Q+b+nSvS5YD9lg/ps/aFqaef8VfwhPb84lhkNUyzwD7r27x4H+yZcNMsef7InZmlXC6CZzA7tRuIDm8wd471g2rOPJtHo677w1FjnGnBeLPMd3fFl1+q+giZ935+jl6swwf8Anw/Gz9wXz+D+dfy6z01SepYy2ZwGYhreZcdwAX0drRHbiq+3mGuc1tQ0XyAtf3N3g+AN7+KzvaGGbRF49E6S+mwVUwwuiuBIHFxHEtNrH+yl7PvXjx9S8LSSN/BaE+EHzEjXMzNILSLgg3BFuBUZmJrMwMswmASVEbDuL238L3P0C+exV5ZYj7u09NYX0jiICAgICAgICCsbcbHQ4nFY2ZUN/ly2uR913Nh5ea7YM84p39HXFmnHPhmdHi8mHg4TjFOZaM6MO90YvYOif7TBvFu036K/akZJ95hnyuWpF/jxz5dbGOjxzmek4bK2spTqA0jrWdxGmYjyPcp49XtPHJG0pU1G3w38So80TmOLHtLHje1wLXDxB1CtxMT0sxO/TsS4jLJFHTFxMUZcWMA9uQ6nTVzju13DQKPGItNvV5xiJmfVfuj3o4lmkbU1kZZTts5sbxZ0pG7M0+qzuOp5WVLU6uI3rTtVz6mI8U7XjpG22ZQQmGNwNY8Wa0a9WDpndy7hxPcqum085Lbz0rYMM3neemAAFx4ucT3lziT8ySVs9Q1PEQ9A9GGyhw+lzSi1TNZ0g9xo9Vl+69z3k8li6rN7y+0dQy9Rl528dLoqyuICAgiKzZ6CWbr3Zs92nQ6dm1tLdyrX01L35z293S6sPEXRYFDDM6dubO7Ne5uO0bmwXCmmpS/OO3sy7tZTNljdG6+VwsbaGy63pF6zWfV4j8L2dgp5OsjzZrFurrixt3dy44tLTHO9XszukqiBsjSx7Q5p3g7iu9qxaNpeK5UbFQE3ZI9g5aEDwvqqNvZ+OZ8TMJ85dzC9l6eBwfq943F9rA8w0D/K6YtHjxzv28m0ym1bRRFDs5BDKJm5s4vvdcdq99Ld6rU0mOluUdveSXVp4isU2fhqX9ZJmzABujrCwJPLvKrZdLTLPKz2JSFLTtjjbG31WtDRffYC2q7VpFa8YeI2fZ+M36uSWEHUiJ+VpJ45dw8rLjbTVnqZj8Pd3zw3Zenhdns57xqC8g2PMAAC/io49HjpO/c/d7NpTZVpFWqzY2F7y9j3R3N7CxA8OIVG+gpaeUTslySmH4OyJ2cufLLawfI7MQOTeQVjHgrTz3P1l5ukSOC7PEDV7KQOf1kbnwv39g2F+4cPKyp30VJnlEzE/ZLlL9t2dDtJqiaZvuudZp8QN/zUo03/AGtMvN0wyJrWhjQA0CwA0AHcrMViI2h4iKHZinhkbK3Pmbci7rjUEbrd6rU0eOluUdveSbVp4L0EBAQEBAQEBBHY3glPWxmKoiEjOF/WaebXDVp7wp0yWpO9UqXtSd4ZdiXRzX0Ehnwypc4e5mySW5H2JR424aK/XV48kbZIXK6il42yQi6rbyqjIjxLDYJ3Dd18PVv+rSPMBdI01J847TDpGCs+aWdmi6TqWDtQ4LBG/mx7G/mEN1GdHe3d3k6a092dPGuliumBbEGU7Txb2n/9naDyF1OmhpXzPlKmkpHflVcLwirr5D1MUkz3HtPNyL8S+V2nzKsWvTHHmdna160jy2PYLo3joSKioLZar2QP5cR+7f1nfePkszUaucniviFDNqZv4jpf1TVXKAgICAgICAgICAgICAgICAgICAgICAgICAgICAgICAgICAgICAgIPnPAyRuV7GuaeDgCPkV7EzHT2J26QdRsVhshu6hhv3MDf22XSM+SP+UpxmyR6y/VLsbh0Zu2hhBHEsDj83XSc+Se5knNee5TkcbWgNaAGjcALAeAC5T5c36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9265"/>
            <a:ext cx="2226032" cy="86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data:image/jpeg;base64,/9j/4AAQSkZJRgABAQAAAQABAAD/2wCEAAkGBwgHBgkIBwgKCgkLDRYPDQwMDRsUFRAWIB0iIiAdHx8kKDQsJCYxJx8fLT0tMTU3Ojo6Iys/RD84QzQ5OjcBCgoKDQwNGg8PGjclHyU3Nzc3Nzc3Nzc3Nzc3Nzc3Nzc3Nzc3Nzc3Nzc3Nzc3Nzc3Nzc3Nzc3Nzc3Nzc3Nzc3N//AABEIAJcAlwMBIgACEQEDEQH/xAAcAAEAAgIDAQAAAAAAAAAAAAAABgcBBQMECAL/xABKEAABAwMCAwIGDAkNAQAAAAAAAQIDBAURBhIHEyExYRQXQVGTsRUiMjQ2QlRVcXSBsiM3YnOCkZTR0hYYJCZTVnKDobPB4eMI/8QAGAEBAQEBAQAAAAAAAAAAAAAAAAQCAwX/xAAmEQEAAgECBQQDAQAAAAAAAAAAAQIDBDMSFDFBUREhgeETFWEF/9oADAMBAAIRAxEAPwC8QAAAAAAAAAAAAAAAAAAAAAAAAAAAAAAAAAAAAAAAAAAAAAAAAAAAAAAAAAAAAAAAAAAAAAAAAAAAAAAAAAAAAAAAAAAAAAAADGTJC+I+qqvTsVHDb2M59TvXmSN3IxrceTzrlDdKTe3DDGTJXHWbWTPJnJR/jH1L8pp/QIPGRqX5TT+gQo5LKk/Y4V4ZMZKQ8ZGpflNP6BB4x9S/Kaf0CDksp+ww/wBXflAV7w81ncL5cpbdc2xPekKzRyxt2r0VEVFT9LtBPkx2x24bKceauSvFVG9bcUb9YdfVNho4aF1LHLCxrpInK/D2MVeqOx8ZS5kPMPFX8cdZ9Ypf9qI9PmHVWvFvXt00Z7HR2qkgkWqR6vnqEcrU249qmFTr1Jho67zX3TNvulVTeDTVMW90XkRe7PkXtT6SFcY9bVmkpbZDS0FDVx1SSPclXGrtqtVuMde81mqOKV5smm9NXGmo6F0l0pnSSsc121ipjCNwvZ1AuHJ8TOVsT3NxlrVVPpKKruMOq6u1xVVlsSJDDH/TKx1K98aP8qIqLhqJ07VJdwx4lO1lFWW+5U8dPcoIFlRYs7JWdiqiL2KiqnTvA0/DfiffdTaybaLjFRNptkrlWGJyO9r2dVcvqLiyeY+DE8VNxGdUVEjYoYqepfI9y4RjUaqqq9yISqDiLq7V+s5Lbo1YYaBXe0fLAjtkaLhZHKvZnzd6IBeWRkqPXXEa62m6U2lNNNSvvPtI56qSNOsjvitamEz1yq9iGkvGpeKGhnU1bqKWmrqOZ6NVu1itRe3aqsRFauM9eqdAL4MZQr/UvE+htuhqHUFFFzZrim2lp3rjD091ux5G4647ennK+sWq+LF+jkvFpj8JomOX8H4PE2N2O1G5w532KBvKHihfqjiU3Tj4qHwJbg6n3JE7fsRV8u7GenmNjxp99Wj83L62FVaMrZLlxat1dNDyZai5cx8XX2jlVcp16lq8avfVo/Ny+thTpN2Emu2Jajh9pSh1I2rkrqmVvIVGtihVEVcpncq4Xp/2aDUltjtF8q7fBOs8cDkRr17V6IuF70zgkvDfTdNfWV0s9VWU74Fa1q0suxVRUXt6dx2LJou23DVV7tk81VyaJWLG5r03OV3buXHUt/LFMtuKfaOzzvwzfFXhr7z3V+C1U4d2CkuLmXC5PSORUSmgfM1rndEyqr5Vz5ENHrvQ8VipW3G2yyvpd6Mljk6qzPYqL5U8huuqx2tFY7uV9HlrWbT2fHCH4Wv+pyfeYDHCH4Wv+pyfeYCHW7r0/wDP2flCOK7ms4w1z3qjWtnpVVVXoicqI9Bfyz0x8/279ob+8hGtODyap1PW3pb8tKtVs/ApR79u1jWdu9M+5z2Gk/m+M/vO79g/9CRc6P8A9EVtNcP5O1VDPHUU8kc+yWN25rsOanRfpQ0HEZf6i6D+oyetpY144OJcrBY7V7PcpLUyZvNSjzzd792cb+mOzynPqLhIl7slhtjr2sHsTA6HmeCbudnHXG9NvZ3gbzh5DH4rbZHy27H0DtzcdFyi5KW4DrjXLu+hmz+pD0Hp2yrZdMUlk8I53g9Pyeds27u/blcdvZkhWheEqaQvnsol7Wr/AAD4uWtJy/deXO9ez6AKM01ZbnqHUklqtEiMnn5iPc5+1NidXZ86dxNOC+qW6V1FU2C8xMgZWTcp0jmojoZ2rt2uXzL1TuX7SwtD8Jk0pqdL37N+F4bI3k+CbPdflb17PoMa94RUmq76t1gua26SRiJO1KZJEkcnxvdJhcYT7EAp6809dFxWuES3H2LqnXOXZWyKrUj3KqtXKdiKip+sn1x4Xa1u9GkNx1fFWU2UejZZHuZlOxSR3rhHS3200kVzur5LtTRJClyjg2rMxPcpIxXLuVE+NlFUjUfASoxypdU4p85VraRev2b8ARbiZpit0tprTNBVTMqGRuqlSWHOzLnMdjr3eouPhJdrZNw8tnInhjSkhVlS1XInLeirlXebPVc95sa/RNsuWjqbTVxdLPT08LI4p1VEkYrUw16L5/8AQreLgAzwzM+oXOpN2VaylRJFTzZVyoi9+F+gCF6aqYK3jRT1VI5HQTXd743J2ORXO6/b2lncal/pVo/Ny+th90PB6ktmsaa+226cinpp2SR0Xg27CIiIqb9/lXK5x5Tj40++rRn+zl9bCnSbsJNdsS7XBf3vdf8AHH6nGz0p+MHVX+V/yQHR2sH6Xjq2soG1XhDmqqrPs24z+Sue07Nr12+3X+6XZLY2Ra/ZmHwhU5e3v29f1IU5cN5veYjr9I8Oox1pjiZ6fbh4pOcusqxVcuWRRoz8n2qL61VSyteLu0HWKvVeTGqr+k0p/U13XUF3nuL4Ep1ma1vLR+/GG47cJ5vMSO98Q5bvYprUtpbE2RjWc1KndjCoucbE83nNXw3mMcRHRimopE5PWerHCL4Wv+pyfeYDHCL4Wv8Aqcn3mGSbW7qzQbPyugAEi4AADAAAAAAAAAAAEY1tpKPVFPBio8HqadV5cm3cmFxlFTKeZCTg1W01n1hi9K3rw26Km8U1d5bvT+gd/EZ8U1b88U/oHfvLYB35vN5T8jg8Kn8U1b88U/oHfvHimrfnin9A7+Itgxgc3m8nI4PCG6J0Q3TdVNWVFUlTVPYsbVaza1rVVFXplcr0TqCZGTha9rz6yox46468NYAAZb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CareerBuilder J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30" y="2156469"/>
            <a:ext cx="1143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QTBhUSEhQVFBQWFRUbFxUXFhQYGBsYFhciFxgXGRQYHCggHBwmJB4aITEhJSkrMC4xHCI1ODMsNygtLisBCgoKDg0OGxAQGzAmICQ3LzQvLCwsLCwsLTQsLCwsLDIsLCwsLCwsLC8sLCwvLCwsLCwsLCwsLCwsLCwsLCwsLP/AABEIAI0BZQMBEQACEQEDEQH/xAAcAAEAAwEAAwEAAAAAAAAAAAAABgcIBQIDBAH/xABNEAABAwIBBggJCAYKAwEAAAABAAIDBBEGBQcSITFRExQiNkFhcYEyc3SCkaGxsrMXI0JSVJKTwRZicoPR8SUmNUNTosLS0/AnY+Ek/8QAGwEBAAMBAQEBAAAAAAAAAAAAAAMEBQIBBgf/xAA0EQEAAgECBAQDBgYDAQAAAAAAAQIDBBESMTIzEyFBcRRR8AUigZGhwQZSYdHh8UJDsSP/2gAMAwEAAhEDEQA/ALxQEBAQEBAQEBAQEBAQEBAQEBAQEBAQEBAQEBAQEBAQEBAQEBAQEBAQEHhNIGxFx2AXKjy5a4qTe/KPN7EbodV1JknLndOwbhuC/N9Zq76nLOS/4R8o+S1Wu0bPQqrp2ci0BdCXFzmgnVY2vbaf+9a+n+xfs6+XFbJNprE8tp2325/XuhyW2nZIl9egEBAQEBAQEBAQEBAQEBAQEBAQEBAQEBAQEBAQEBAQEBAQEBAQEBAQEHAxHWaxEO135D8/Qvk/4h13LTV97ftH7/knxV9XDXyqZ7qSnMlQGDp9Q6SrWj01tTmrir6/pHq5tO0bplFGGxBo1ACwX6Rix1xUileUeSrM7vNSPBAQEBAQEBAQEBAQEBAQEBAQEBAQEBAQEBAQEBAQEBAQEBBUWXc5tbBlmaHgYG8HI5oDmyE2B5JJDxe4sb26VYrirMbszLrMlLzXaHw/K1W/4dN9yX/kXvg1R/H5PlH1+KaZvsdGukfDM1jJmjSGjfRe3YbAkkEatV+ntUWTHwrmm1Pi+U803Ua2IPRW1Ijpi89Gwbz0BVdZqq6bDbLb05f1n0h7WN52Q2R5dIXHWSblfm+TJbJeb25ytxGzxUb1JcP0ejBwh2u2fs//AHb6F9t9gaHwsXjWj71uXt/nn+SvltvOzrL6BEICAgICAgICAgICAgICAgICAgICAgICAgICAgICAgICAgICCsc8WG9KnFdGOUyzZgOll+S/uOo9RG5TYrbeShrcO8cceio1YZT68kZRfT5TjnjNnxuBG49Baeoi4PUV5aN42d47zS0WhpLI2U2VOS454zdkjQRvB2Fp6wbg9ipzG07N+l4vWLQ+1eOkZy/WadToDwW+t3T6NnpXxH29rvGzeDXpr+s/45fmsY67Ru5SwEr7Ml0nCVYH0Rrd2bu9aX2Xovis8Vnpjzn2/wAuL24YS4DUv0SI28oVX6gICAgICAgICAgICAgICAgICAgICAgICAgICAgICAgICAgICD11EDXwOY8BzXNLXNOwgixBR5MRMbSzbibJQpcvzU4cHiN1g69+SQHAH9YAgHrBVys7xuwc1OC81ctdIlm5l8tvFc+jILmOaZGnboObYOvuadXeOtQZq+rR0GSd5otDK1ZwdISPCOpvbv7ljfaut+F082jqnyj+/wCDWpXilEV+eTO/nK0LwSzI9HwdJr8J2t35Du/iv0L7I0PwuCN4+9bzn9o/D/3dVvbeX3rUcCAgICAgICAgICAgICAgICAgICAgICAgICAgICAgICAgICAgIOLjDLzaLIL5zYu8GNp+lI7wR2DWT1ArqteKdkWbLGOk2Zymlc+Zz3kuc4lznHaXONyT1kq5HkwZmZneXgjxemavDnFshcNILTTgON9rWfQb1bdI9tuhVct95bWkw8FN55y+jK9ZwlWSPBGpv8e/+C/OvtfXfFZ5mOmPKP7/AI/+bNSldofEsp26eQqPTqtI+C3X2noH5rd+wtD4+bxLR92v6z6f3/2jyW2jZKF9yrCAgqfG+Nq+kxJJC0xtj5Lo+QDdhGo3J3gg9YKnpjraN2dqNTkx34YcH5T8ofXj/DC78KqD47KkmA84s0+WxT1ZZaTUx4bo2f0NOu1js7bb1HfHERvCxp9XN7cN1pKFoCAgqvHecaaHLjoKQs0Y9T3luld/0mjXYBuztup6YomN5Z+o1k1tw0R35T8ofXj/AAwu/Cqr/HZXewPjWvq8SRwuMbo+U6TkAWYBtuDvLQOshcXx1rG6fT6nJkvsthQNFS+Xs5VazLc0cZjaxksjGjQBNmOLQSSdptdWK4omGXl1mSt5iHw/KflD68f4YXXhVR/HZVw4Xyi6ow9DO8AOkjBcBsvsNhuVa0bTs1cVptSLS6q8dqfxZnErIcRzQxGNrI3loBZpHV0kk7Sp6Y4mN2Zn1d6XmsOT8p+UPrx/hhd+FVF8dlWDm2xi6upnxzaInjseSLBzDsdbeDqPaN6hyU4V7S6jxY8+aaqNaEHFxjlV9LhqaojAL2Nbo6Wy7nBlyOm17rqsbzsizXmlJtCo/lPyh9eP8MKx4VWZ8dldPDOcaslxBBFKY3Mkkaxw0LGzzo3BB2i91zbFERukxay9rxE+q41XaggIIFibOfTwSGOnHGJBqJBtGD+3r0vN1dalrimeanl1lKeUecoFlDOXXyO5MjYRujY32v0j61LGKqlbW5Z5eTlSYvriddXP3PI9ll1wV+SOdTln/k/Y8YVzTqq5u95d7108OvyI1OWP+Tp0WcrKEbtcrZRukjZ7WBp9a5nFVJXW5Y/qm2GM6Uc1UyKpj4J7yGte06TC4mwuNrbnV09ZCitimPOFzFra3na0bLFUS6ICAgofOhiPjWXjGw3hgJa22xz/AKb/AEjRHUL9KtYq7Rux9Zm478McoQ1SKaVZucOccy+NMXhis+TcdfJZ5xHoBUeS3DC1pMPiX8+ULsy9WaFNoDwnepvT/BfM/buu8DD4deq36R6/2/03sdd53RhfCrLyY0l4A1kmwHWV3Slr2itec+UPExoKUR0oaO87z0lfpGh0ldLgrjj8f6z6qtrbzu+hW3IgIITnVw7xnIPDMF5YLuFtrmfTb6tIdlulSY7bSq6vDx03jnCi1aYryY8h4LSQQQQRqII1gg70exO3m0XgvL4rcPsm1aY5MoHRI3bq6AdTh1EKnevDOzdwZfEpFndXKZwMb5fFFh98otwh5EQ3vdsNtw1uPYuqV4p2Q58vh0mWdXOJcSSSSbknWSTtJKuMKZ3fiPF65q8O8WyDwrxaWezjfa1n0G+vSPbboVXJbeW1pMXBTeecpqo1pmbEfOKp8on+I5Xa9MMDN3Le7nL1E0Tm+5l0vih7Sqd+qW/g7dUhXKVnLHXPCq8c5W8fTDD1Xdlwl2rurhfLTqPLkdQ25DTZ7R9Jh1Ob221jrAXNq8UbJcOWcd4s0jTztfTtewhzXNDmuGwtcLgjuVNvRMTG8PYj1Fs53MWo7I/itXePqhX1XZt9erPytsN2MHc7KXyiL3wub9MpsHcr7tJKm3hBUedXGTnVDqGndZjdU7htcemIH6o+lvOroN58VPWWbrNRPRX8VYqdmiAgICD7ci/2zB46L3wvLcpSYuuGnVSfQCAgiOcvEnFMgFrDaaa7I7bQLct/cNQ6yFJjrxSrarN4dPLnKg1aYj9a0lwABJJsABcknYAN6PYjfyhojA2HhRZAZEQOEdy5T+uRsvuaLN7r9Kp3txTu3cGLw6bPPElLrEo7D+RXyX8R6OfLUV9p/b69lzFb0cJfKJ3upJ9Cpa8a7H+as6TUTp81csen1Ly0bxsmcUgdGHDWCLhfpWPJXJSL15SpzGzyXYICAgz7nDw7xPELg0Whlu+LcATymeafUWq3jtxQxNVh8O/lylF12rJnmtxFxXEAjebRT2Y7cH/3bvSdE/tX6FHlrvG65o83BfhnlK91VbChs6GIuNYgLGG8UF2N3F1+W/0iw6m36VaxV2jdjazNx32jlCHKRUSnN1h3jmIWhwvDFZ8u46+Szzj6g5cZLcMLWlw+Jfz5Q0CqjaEGZsR84qnyif4jldr0wwM3ct7ucvUTROb7mXS+KHtKp36pb+Dt1SFcpWcsdc8Krxzlbx9MMPVd2XCXauILjzOYg4TJrqN55cXKjv0xk6x5pPocNyr5a7Tu1tFl4q8E+ix1CvItnO5i1HZH8Vq7x9UK+q7Nvr1Z+Vthuxg7nZS+URe+FzfplNg7lfdpJU285WKcq8Vw/NUdLGHRvs03clg+8QuqxvOyPLfgpNmbHvJeS4kkkkk7STrJJ3q4wJned5eKPFt4MzYx8VbNXAue4AiC5a1oOzTI1l3Vew2a1XvlnlDUwaKsRvf8k7gw5SMbZtLAP3UftsouKV2MdI5RD9lw9SOHKpac9sMZ/wBKcU/MnHSecR+Tl12b/J8g107WHfGXM9TTb1LqMlo9UdtNit6I+M08TMqRyxVDw1kjXFj2tcTouDrB4LbbLawV34s7bSg+BrFomsrHUK8ICCM4swVBX1DHyvlY5jS0aBaAQTfWHNPqXdbzXkgzaeuWYmzhfJFSf41T96L/AI1141kPwGP5y6GQs21JTZSbOHSyuYbtEhYWh3Q6zWi5HRdeTkmY2d49JjpbihM1GtPCeIOhLTsIso82KuXHOO/KXsTt5oZUwFk5YdoP8ivzXU6e2ny2xW5x9RP4rcTvG71Ku9d/DlZqMR7W/mPz9K+u/h3W7xOntPLzj94/f80GWvq7i+oQiAgIIznBw9xzDzmtF5Y+XFvLgNbPOFx22PQu6W4ZQanF4lNvVns7VbYQgtd+cP8A8eX0v/1n5nbrvbXN93Xf62pV/D+//RqfFf8Aw39eSqFYZb9AubDWdyEebQuAMPcSw81jh86/lyn9YjwexosO256VUvbilu6fF4dNvVJFwnEGZsR84qnyif4jldr0wwM3ct7ucvUTROb7mXS+KHtKp36pb+Dt1SFcpWcsdc8Krxzlbx9MMPVd2XCXauIOjh7KzqXLMdQzax2sfWadTm94uvLV3jZJiyTjvFmk6OqbLSMljOkx7Q5p3hwuFSnyb8TExvCOZzuYtR2R/Fau8fVCDVdm316s/K2w3YwdzspfKIvfC5v0ymwdyvu0kqbeQDPRVFuF2MH95O0Hsa1zvaGqXDH3lPXW2x7KUVljpJm6yaJ8YQNcLtaTI4eLGk3/ADaK4yTtVZ0lOLLDQyqNsQEBAQEBAQEBAQEBBxsRUd4hINrdR7N/d+a+b/iHRceOM9edeft/hLit57I6vjVh5wylsocNoNwpcGa2HJGSnOHkxvGyZ004fAHjYR/ML9K02eufFXLXlP1+ipMbTs9qneCAgIKNzr4d4vl3h2C0VQSdWxsm147/AAh2u3KzitvGzI1uHhvxRylB1KpCAgnWabDvGMucYeLxU5BF9jpdrB5vhdujvUWW20bLuiw8VuKeULwVZriAgzNiPnFU+UT/ABHK7XphgZu5b3c5eomic33Mul8UPaVTv1S38HbqkK5Ss5Y654VXjnK3j6YYeq7suEu1d5yREMaSCA4Xad4Di2472uHcj2YmHgjxbuZrEGlSvonnWy74uthPLb3E3847lXzV892rocu8cE+iSZzuYtR2R/FauMfVCfVdm316s/K2w3YwdzspfKIvfC5v0ymwdyvu0kqbeVlnwP8AR1N4x/uhTYeahr+iFRKwyk7zMj+t7uqnk99gUWbpXtB3J9l3qs1hAQEBAQEBAQEBAQEH49oLCDrBFiO1c2rFqzW0eUiG19KY6ot6Og7wdi/ONfpJ0uecc8vT29Futt43fOqTp2cO1lpTGdjtY7d3f+S+l/h7W8F509uU+ce/+frmhy19UiX2KAQEBBxcY5HZVYdlieQ3klzXu2McwXDiegdB6iV1Wdp3RZscXpMSzeNiuMAQEGksJZHZS4fihYQ7khznjY9ztbnA7j0dQCp2ned30GHHFKRWHYXKQQEGZsR84qnyif4jldr0wwM3ct7ucvUTROb7mXS+KHtKp36pb+Dt1SFcpWcsdc8Krxzlbx9MMPVd2XCXausR+H+MZpoJ2C8tOZ3dZjMztMd1g7uO9Q8W12hOLj00THOFdqZnvtyNlN9NlWOoj8KNwNt42Oaeoi4715aN42d47zS0WhdmPa1k+baWaM3ZIyJzT1GVm3ceiyrUja+zX1FotgmYUMrTFdjB3Oyl8oi98Lm/TKbB3K+7SSpt5WWfD+z6bxknuhTYeahr+mFRKwyk8zMc7neTye+xRZule0Hcn2XcqzWUhnLy9UtxlNGyeVjGCMNayR7ALxtcdTSLm5OtWcdY4WRq8t4yzESi36Q1f2qo/Hl/3KThr8lfxsn80/mfpDV/aqj8eX/cnDX5HjZP5p/M/SGr+1VH48v+5OGvyPGyfzT+a9M3dbJNg2CSVxe8iQFztZOjK5guek2A1qrkja0tjTWm2KJlJFwnEBAQEBAQEHMy7RadPpNF3N9Y6R+axPtzQTqMPHSPvV/WPWP3/wBpMdtpRjRXw01tHlssv1pIcCNRGsHsXVJtS0Wrzh4mdHMX0rXEWJGsL9K0mac2GuSY2mY5Klo2nZ7lYeCAgrrPBiLgsmijjPLmF5LdEQOzzjq7A7epcVd53Udbm4a8Mc5U0rLJEBBc+aDEfDZLNJIfnIBdl9piJsPunV2FqrZa7Tu19Fm4q8M84WGol0QEGZsR84qnyif4jldr0wwM3ct7ucvUTROb7mXS+KHtKp36pb+Dt1SFcpWcsdc8Krxzlbx9MMPVd2XCXauvzNWL4DgB2Xm+M9VcnU29J2YVHjrIHE8RPiA+bdy4j+o4+D5pu3uB6VPjtxQzNTi8O+3oj67V0uyPiD+olXQvOwMfFfdwreEYPe73KO1fvRK3jy74bUn680RUio7GDudlL5RF74XN+mU2DuV92klTbyss+H9n03jJPdCmw81DX9MKiVhlJ5mY53O8nk99iizdK9oO5Psu5VmsoDOm22Oqi+q/BEX6RwLRcd4I7laxdLF1kT40/Xoid1IrbP1Hggv/ADWcw6f998d6qZOqW5pOzX69UrXCwICAgICAgICAgICAgIPnyjWshoXzSGzI2lzj1AX1DpPUvYjd5a0VjeWbMvZWfVZXkqJPCe69vqt2NaOoCwVytdo2YGXJOS02l8C9RuscPTfozx63zXC6HXbZp/s6XJ7VzxRxbJvBt4fiejkrpC6OH8rPpcsR1DNrHax9Zp1Oae0X9R6F5avFGyTFknHeLQ0jQVjJqJksZ0mPaHNPURfuPUqcxs362i0bw+hePRBmbEfOKp8on+I5Xa9MMDN3Le7nL1E0Tm+5l0vih7Sqd+qW/g7dUhXKVnLHXPCq8c5W8fTDD1Xdlwl2rr9zU8xYO2b4z1UydTb0nah6s6WH+NYeMjBeWC727y23zjfQLgb2jevcdtpeavF4lPLnCh1aYogIOxg7nZS+URe+FzfplNg7lfdpJU28rLPgP6OpvGP90KbDzUNf0wqJWGUneZl39b3ddPJ77D+SizdK7oO5Psu9Vmu9ctOxxu5rXdoB9qGzw4lH/hs+63+CPNoZ0xi0DFdUALATy6h+0Vcp0wwtR3bOOukK/wDNZzDp/wB98d6qZOqW5pOzX69UrXCwICAgICAgICAgICAgIKozy4iu5tDGdlnzW9LGH3j5qnw19Wdrs3/XH4qsU7MffkHJT6rK8dPHte6xP1WjW5x7Bcry1to3SYsc5LRWGinZFhOQuKaPzPB8Ho9Oja17/W6b79ap7zvu3fDrw8HozrlzJT6XK0lPJ4THWv8AWG1rh1EWKuVneN2FlxzjtNZfAvUa1MzWI9bqGQ73w39L2D3h5ygzV9Wnoc3/AFz+C1lA0RBmbEfOKp8on+I5Xa9MMDN3Le7nL1E0Tm+5l0vih7Sqd+qW/g7dUhXKVnLHXPCq8c5W8fTDD1Xdlwl2rr9zU8xYO2b4z1UydTb0nahLVwss95wsP8TxE5rRaKS74twBOtnmnVbdo71bx23hiarF4d/LlKMrtWEHYwdzspfKIvfC5v0ymwdyvu0kqbeV7nqpy7DUTx9Cdt+oOY4e3RUuGfvKWujfHupdWWQkGAcqCnxbBI42YXFjz0WkGjc9QJB7lxkjeqxpb8GSJlopVG4ICDN2M+dtV4+X3irlOmGDqO7Zxl0hX/ms5h0/77471UydUtzSdmv16pWuFgQEBAQEBAQEBAQEBBzcRZXZSZGkqH7GN1D6zjqa0dpsF7WN52cZLxSs2lm6uq3y1j5ZDpPe4ucesm/o6ldiNo2YF7Ta0zL0I5XJmew7wWTXVkg5cwtHfoiB2+cRfsDd6r5bbzs1tFh4a8c+qxlCvK4zxYd4TJ7ayMcuLkyW6YydR80n0OJ6FNittOyjrcXFXjj0U4rDJe+grHw1rJYzZ7HBzT1g319XQQkxvGzqlpraLQ0lh/K7KrI8dQzY9usfVcNTmnsNwqVo2nZv47xesWh0V47ZmxHziqfKJ/iOV2vTDAzdy3u5y9RNE5vuZdL4oe0qnfqlv4O3VIVylZyx1zwqvHOVvH0ww9V3ZcJdq6/c1PMWDtm+M9VMnU29J2oS1cLKKZycP8bw47QF5Ybvj3mw5TO8dG8NXeO3DKvqcXiU/rCgFbYYg7GDudlL5RF74XN+mU2DuV92klTbzj4vyTxrDc0A8JzLs/bYdNmvtAC6rO07o81OOk1ZuIsbEWI2g7VcfPzGz8QWNhLOg6CkbDVMdK1os2RpHCADYHBxAd23B7dqhti384aGHW8MbXSz5U6DQvebs4PX7bKPwrLPxuL5ubXZ34Q35mnlef8A2OYwf5S4rqMM+qO2vp6QqnKtcZ8pyTOABke55A2AuN7C6niNo2ZuS/HabfN8q9cL/wA1nMOn/ffHeqmTqluaTs1+vVK1wsCAgICAgICAgICAgIKWzvYi4bKopYz83AeXbYZSLH7o1dpcrOKu0bsrXZeK3BHor5SqDs4QyEa3L0cAvo+FIR0Rt8I9p1NHW4Lm9uGN02nxeJeIaOhiDYg1oAa0AADYABYAKm3ojZ5oPCaJr4XMcA5rgQ4HYQRYgo8mN/JnHF2QjR5ekgN9EcqMnpjd4J7RrB6wVcpbijdhZ8Xh3mHGXSFYWaDEXA5VNJIfm5zdl9glAt/mAt2hu9Q5a7xuv6HLw24J9V0Ku1WZsR84qnyif4jldr0wwM3ct7ucvUTROb7mXS+KHtKp36pb+Dt1SFcpWcsdc8Krxzlbx9MMPVd2XCXauv3NTzFg7ZvjPVTJ1NvSdqEtXCyIKBzl4f4piNxaLRTXezcDfls7ib9jgrWO28MXV4uC+8cpRNSKrsYO52UvlEXvhc36ZTYO5X3aSVNvCCo86GCHCpdW0zS5jtc0bRctd0yADa07TuOvYTafHk9JZmr0078dfxVip2cICAgIPOGJz5QxjS5x2NaCXHsA1lN9nsRMztDQmbuhkhwdBFKwseOEJado0pXOF+4gqped7eTc01ZriiJSNcJxAQEBAQEBAQEBAQEFc1GaSF07nGpm5TidYYTrN9ZtrPWpfGlRnQ0md95ev5IIPtEv3WL3xpPgKfOUowfhCGgifwbnPfIRpPda9hsaABqGsn/oXFrzZPhwVxR5JEuE4gII5jDB8NfGzhHOY+MnRe217O2tIO0agervK7reaoM2CuXmjHyQQfaJfusXfjSg+Ap85eynzSQtna7jM3JcDqDAdRvqNtR615OaXsaGkTvvKxlEuq/yrmrgmylJMJpWcI9zy0BhALjpGxI2XJUsZZiNlO+ipa023fL8kEH2iX7rF740ufgKfOU+yPk5tPkuOBly2NoaCdpt0nrKimd53XKVitYrD7F46QTLubGCpytJPw0rDIdItAaRe2u1xfrUlcsxGypk0dL2m0y+D5IIPtEv3WLrxpR/AU+cpzh7I7KTI7KeMuc1l9brXJc4uJNuslRWned1zHSKVisOivHYg4uKsNxV2ThFLdtnaTHttpNOzp2gjUR/ALqtprO8IsuKuWu0of8AJBB9ol+6xSeNKr8BT5y+3Iua+CDKsc/DSvMbg4NIaAXN1i5Ava+teTlmY2d49HSlotunqiXBAQRLEGbyjqZC/RMMh1l8VgCd7mEFp7QATvUlcloVsmlx389tvZW2J8BcUueH0x4vR29emVLXLv6KOXScHqiEcV5tG/epd1SI3nZNcgZu+Mi/GND91pf6wopy7ei5TRcX/L9Ezydmpo2G8rpZjuLtBvoYAfWo5y2Wq6HHHPzS/JmSIKePRgiZEOnRaAT2u2nvUczM81qtK16YfcvHQgICAgICAgICAgICA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Rechercher des emplois Inde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2"/>
          <a:stretch/>
        </p:blipFill>
        <p:spPr bwMode="auto">
          <a:xfrm>
            <a:off x="1905400" y="2774649"/>
            <a:ext cx="2016224" cy="7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7" b="26843"/>
          <a:stretch/>
        </p:blipFill>
        <p:spPr bwMode="auto">
          <a:xfrm>
            <a:off x="611560" y="3191163"/>
            <a:ext cx="1438275" cy="5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 descr="data:image/jpeg;base64,/9j/4AAQSkZJRgABAQAAAQABAAD/2wCEAAkGBxQSEhQUExQVFRUXFx4VGBcXFxQcGBwaGBcbHBgdGhsaHSggGBslGxwYITEiKCorLi4uGiI1ODMsNygtLisBCgoKDg0OGxAQGiwkICUuLywtNzA0LDAsNystLCwsMC83MS4sNC0sLTI0LCwrMTQsLCw3LC02NywyLC0vLCwtLP/AABEIAHMBtgMBIgACEQEDEQH/xAAcAAEAAgMBAQEAAAAAAAAAAAAABgcEBQgDAQL/xABOEAACAQMBBQUCCAsGAgoDAAABAgMABBESBQYHITETIkFRYRRxCCMyQlKBkbI0NXN0gpKhsbPB0RUkM1NicsLDJURUY5Sio9Lh8SZ1g//EABsBAQACAwEBAAAAAAAAAAAAAAABBAMFBgIH/8QANBEBAAECAwIMBQQDAAAAAAAAAAECAwQRMQUhBhITFEFRYZGhscHhIkJxgdEyYnLwFiNT/9oADAMBAAIRAxEAPwC8aUpQKUpQKUpQKUpQKUpQKUpQKUpQKUpQKUpQKUpQKUpQKUpQKUpQKUpQKUpQKUpQKUpQKUpQKUpQKUpQKUpQKUpQKUpQKUpQKUpQKUpQKUpQKUpQKUpQKUrznmVFLOwVRzLMQAPeT0oRGej0pUU2hxCsoiQrtKR/lqSP1jhT9Rrw2Pv0buQxwWrkhS5LOqgAeeAeZPIVj5WjPLNdjZ2K4k1zRMR27vPJMqVAoeKEOrTJBMhBwcaDgjqCMg8qkGyt77S4ICTKGPzHyjfUGxq+rNKbtFWkl3Z2KtRnXbnLv8m9pSlZFIpSlApSlApStFt3fCzsnEdzMI3ZdQBWQ8skZ7qkdQaDe0qIrxM2Wf8Ara/Wko/elbzY+37a7BNvPFLjqEcEj3jqProNlSlKBSlKBSlKBSlKBSlRez4g7PluBapOTMXMYXspwNa51DUU0+B558KCUUpSgUpSgUpSgUpSgUpSgUpSgUpSgUpSgUpSgUpSgUpSgUpSgUpSgUpSgUpUa343lFlD3cGaTIjB8PNyPIftOK81VRTGcstizXeuRbojOZfje7fGOzGhcSTkZCZ5L5Fz4D06n9tVLtnbc902qaQt5L0Rfco5fX19awppWdizEszHLMeZJPia/Fa65eqr+jvMBsyzhKd0Z1dM/jqgq7dw93/ZLYah8bJ35PT6K/oj9uagvDTd/t5+3cfFwnIz0aTqB7l5N79PrVv1nw1v55aXhBjs55tRPbV6R6qp4o7v9lILpB3JDiQDwfwPub949agZFdEbSsUnieKQZR10n+o8iOtUJtnZj20zwydUPI/SU/JYehFY8Tb4s8aNJXthY/lrXI1T8VPjHtp3N1u1vtcWpCsTNF9Bj3gP9DHmPceXuq3NjbXiuoxJC2pehHQqfJh4GufK227W3pLKYSJzU8nTwZf6jwP/AM1Fq/NO6dHvaex7eIpmu1GVfhPv296/KVjbPvUmjSWM6kcagfT+R9Kya2LiJiaZynUpSlEFULx8/DofzcfxHq+qoXj5+HQ/m4/iPQbbd7hBbXNnbTm4uVeaGOUgdiVBdAxABjzjJ86r/a9vNsXaJEcmXgYOrDlrQgNpYc+RHdI5/urf7M4q31vbQwRww6IoliV2SUkqihQT38E4Fa7dWW2v78T7TusF3DYKHTIRjSrOO7EnIDHj5jxJdIyTqq62YKoGSWIAHvJ6V+LW+ilz2ciPjroZWxnpnB5VG+Kn4pvPyY++tV/8HgfG33+yH701ELluryOIAyOiAnALsqgn6zX6t7lJF1I6uvTKsCOXqKq74Qg/ulr+cf8AKkrbcDR/0Wv5aT79BNYNqQu2lJomY/NV0J5deQOax7reG0ifs5LmBH+i0sYb6wTkVzNKJY9pSi2JWb2qaKMryILyPHyPhyYjPh18KlO9HCeaztHuTcJKUGuVAjDkT3iGLHVjOTkDPM+lEugUcEAg5B5gjpSRwoJJAA5knkB7zVPcANryMbi1ZiY0VZIwfm5JDAeSnunHv860vGfeiS4uzZRluxiIVkXPxkrAHn9IDIUDzz6YIXXZ7wWsz6IrmCR/opLGzfYDk1z5ul+P4/z2b70tSReC9wkAlW4UXKjWsYUgBhzCiQHIbPzsYzUR4eyM217RnyWacsxPXUVctn1zmiXT9aq/3ls4G0TXMEbfRaRAw94zkVC+NG9slpDHbwMUlnyWcfKWNcA6T4MxOM+Wcc6iG5fCpby2W4uLhojLlkRNBOknkzls5LdcdcEZOaIXjZ3kcyh4nSRD0ZGVl+0HFe9c32lzNsDahTtNUQZe0xySWF8d4rzwwHj1ypGcHnZPG3bssFlEsDlO3k0M6nB0BCxCnwzy5+WaCXXm9dlE2iS7t0YciplTI94zyrZ2l3HKoeJ0kQ9GRgyn3EcqoXh3w5tto2xle6dJNTL2UfZ5UA4BcMCTnryxyNbLcDdvamzdogCFzbNIY5WDR9mycwsgXXkEcj0zjIoLurU3O81nG2l7u3VuhVpYwR7xnlUU4uWu0Z44oLGN2RtRmZHjQnGNCZZlOk94nHXAqI7K4Lk24e4uOwlK57MKhROXIMdXePng4/fQXVbXKSKGjZXU9GUgg+4jlXrXO/B/aUlttRbcN8XKXjdQcoWRWKsPDOVxnxBqf8cN4Jba1iihYoZ2IdlJDaFGSAR0ySOflnzoJrd7x2kTaJLq3RvFWljBHvBPKvYbYtyARPDg8we0TH76pvdThAt1aR3ElwyPKvaKqKhUBua6iebHHM4x1+uohu3ukk+0msJ3KMGljDoqnLxZ8/mlVc/ZQdPQyq6hlIZT0IIIPuI61r9pbw2tudM1zDE30XkQN9hOag2/W1W2Lsu3tbdyZWHYpIQNSooy746ahlQPVs+FQzcThoNoQm6ubh4w7HQF0mRsEhndnz1Ppk4znnQXtYbQinXXDIkq/SRlYfaDX7ubpIxqkdUGcZZgoz5ZNc5bShn3f2iDDJrXSJARyWWMkgo4HLVyI9ORHWrQ4xypNsZpV5qWhkU+jSLj9jUE6XaERQyCWMovVw66Rjrls4FY9ht22nYrDcQysPmpIjH7Ac1zvuJuvcbTElsk3ZW0bCZ8gle0cBRhQRqbCeJwMZ8eeNvlutNsm5RDLqJXtYpUBQ8jg+JKsD6+I88US6dublI11O6ovTLEAc/U1z9f7wTHbhAu5hB7YowJ5BFoEi55BtOnGfSrMl2c229jW6ySdm8qxyO+nPeQ97lkdSDVFw7C1bQ9i1/9Za216foyFNWnPpnGaDqa1vY5c9nIj466GVse/B5V5xbUgdgqzRMx5BQ6E8uvIHPnUc4ebk/2Wsy9r2vasrfI040gjzOetUxw5Uf25b/lpv4U1EOk5ZVUFmIVQMkkgAD1J6V42u0IpCRHLG5HMhHViPfg1pOJP4qvvzd/umqw+D4P7zd/kU++aC6bnaMMZ0ySxocZwzqpx54J6cj9lfL3akMKB5ZY40PRndVU56YJPOqQ+EBEPboDgc7YDPukf+p+2vXZe4t3tmGO6muFhQRiK3jKF8JGAuflLp1MCfEn3YFBeNvOsiq6MrowyrKQVIPQgjkRXytfutsxrWzt7dyGaKJYyVzglRjIz4UoNozYGTyFUHvRtg3dzJLnuk6Yx5Ivyft5t+lVvb+XvY2E7A4LL2YI65kIXl9RNUZVLFV6Uur4OYeMq70/xjzn0KyLCzeaRIoxl3bSP6n0AyT6CserR4Wbv6EN1IO840xZ8E8W97H9g9ar26OPVk3mPxkYWxNyddI+v93plsPZaWsCQp0Ucz4ljzZj6k5NZ9KhXETelrURxQnErEOT5Ip6H/cRj3ZrZVVRRTm4GzZu4u9xY31Vb/zKa1CuJe73bw9vGMywgkgdWj6sPUjqPr86kuwtqpdQJMnRhzH0WHJlPqDms8ilVMV05dZYu3MJfiqN00zvjzhzdSpLv5u97JcdwYhkyyeQPzk+rIx6EeVRqtXVTNM5S+i2L1F63FyjSVh8JtskM9qx5N8ZH6EfLA94wcejVZ9c+7vXhhuoJB82Rc/7ScN/5Sa6Cq9hq86cupx/CDDxbxEXI+aPGNfQpSlWWhKoXj5+HQ/m4/iPV9VT/GLdO9vLuKS2t2lQQhSQ0QwdbHHfYHoRQWBuGgOzLDIH4LD4f90tVFx32fBFdwmJEV5ImMoUAZw2FYgcsnvDPjp9K8bfYO8SIsaLdoiqEVVuYVCqBgAYlGABWRsbhLf3Moe+fs1Jy7NL2s7egILDPqW5eRolKpZ3l3WLOSzez4yepVJMKT590DnWj+D04E16PExxED0VpM/eH21bV1sOF7RrPTphaEwBR81NOkY9QKoa43D2ts+fVbJIxGQs1uw5qfBlJyPDKkEe+gmfwhJh7PaJnvGZnx44WNgT9rCtzwO/Fa/lpPv1Xd/uBte6ia5uA8k2VVInkQyFeeo82CRqOXdB55PIeNncI9lT2th2NzE0TrK5AJQ5VsEEFGI6kj6qCoNhD/8AIB/+wl/jSVevEIf9F335tL/Daqr2RuRfptkXDWzCH2ySXtNcONDSOQcB9XQjwq298rN5rC7iiXVJJBIiLkDLMhAGTyHOiFSfB+/C7n8gPv1GduOIduSNLyVL4OxPgvah8n00kH3VP+DO6l5Z3E73MDRK0QVSWiOSHzjuMfCsnitw5kvH9qtApl06ZIiQNen5LKTyD45YOAQBzGOZK0GcAZJAA5k+GK5o3KmV9uQOvyXu5HX/AGt2hX9hFbW32LvBNGLMi4WEjQRI6KgXyZ86mT0Gcjlg9Ky93+H19abVgcQM8EU4+O1QgFOhbTr1AcycYzyoHH6NhfQMfkm3AHvWRy33l+2vuwOETXVtDcJeqFlQOB2ROMjmue06g5H1VZvEPc5dp24QMEmjOqJznAJ6q2Oekj7CAfDFVPs3Z+39m6oYI5gmScIsUseT1K5B0569B6ig2k3BM/JO0IwSOhi5493a1O99LXZ7WkVptC4SM6QY3Zwj6kXTrTPvOQcjnUB3a4c3t9drdbUBChgzCQqZJNONKhV5Rp59OWQBzzU64pbkttKGMwlVnhJKauSsrAakJ8OYUg+nrmiFcXfCe6VRcWFxHcIRqjZGMUhU8xpOdJzy56hXvuBv9ew3sdpdu8qNJ2DLLgyRvnSO98pu9gEMT6evnsqXeGxjFvHDLoXIUGOKTTz+awJGPQkis/h/w7vHvFvL4GMJJ22HZTJJJnIJC5Crq5nJB5YxiiW74wb+zWbJa2raJGTtHkwCVUkhQoIIydLZPgAPPI02xeFVxfRJPfXknxqiQJkyMA3MZZyVBx4AECtzxd3AnvZEurUB5FTs3jJClgpJUoTyz3mBBI8PKots6HePsltEWdI8dmC4gXSvT/FPeAA8iT5UGi4cRhdtW6qcqs0iqfMKkgB+sAGrW41bOt5bJWmnWB431QlgTrYjDJpUFjkc8gcsAnlmoZunuBfWW1YHMBeCOTnMrRaSrRldQUvqwC3lnlWw46bTtpXitQJHu4yCujGhe1wAjDqzMMEAc+nPnghHd1Lvb3sypZLMYDkRkpBgDJzoeXnjOfEgeGKl/DHhzcW9z7bekCQBikeoO2uTId3YZGcFhgE51E5qLbI3X3ghjHYe0RqB3Y/aIsD3Rs5Vfdyr9WnEfamz5xHfBpAuNccqIH0nxR0AycdDzBxQbX4Q0TdpZN83TKvpqzEf2j91ardThWb61juUvFUODleyJ0lWIKk6xnBHlVtb47txbVsxHq0k4lhkxnS2nkceKkEgjyPmBVQWOxdvbLZ0t0l0k5PZdnLEx+kFYEqfUqp5e6g28nBRgcNfxg+AMRz+2SpFxJ2cbbd4QF9ZiW3j14xq0SRjOMnGcedRHZvD7aO1LkTbT1JGMajIU1lQc6I0T/DB588DGc8zVk8T9jS3GzJILaPW+qLSgKjkkik41EAYUedEIr8HsfE3f5VPuVrPhC/41l+Tl+9FUm4L7vXNnFcrdQmIvIrKCyHIC4PyGPjWDxp3Xu72S1a1gMoRJA2GjGCxjI+Wwz0NEpXwt/FVn+T/AOJqpHYjZ28pPjtBz/671e/D+wkt9nW0UyFJETDKSDg6ieqkj9tVHvvw7vob2Se0jeWN5TOjREa42ZtZBGQRhicEZ5Y8aC/a5o4fuE25b6uX94lX6ykqgfrECrQ4WW+1O1nk2iZtJRVjErp1DEthFPd5Y5kDNRDf7hldpdSXFkhljkcy4RgJY3ZtRwCRkauYKnI8uWaIWdxOmC7KvckDMLIPe/dUfaRVa/B8/Cbv8in3zWHDultraI03bTLFGCwEzrzYDugID3mJwNTdMnn4VIeDW7F5ZXM7XNu0SPEAGLxEalfOO45PQnw8KJaXj/8Ahtv+b/8AMarX4fqBsyyA/wCzx/cFQHjJupeXl1C9tA0qrDpJDRDB1scd9h4EVY259o8NjaxSLpdIERlyDhgoBGQSDz8qIbilKUEM4rn+5D1mX9zH+VVBVz8TrYvYOR8xkf6g2D+wmqYrXYr9bt+D0xOEy/dPo3O6ewzeXCx/MHekPkgPMe89B78+FXtFGFAVQAAMADoAOgqPbibv+x241D42TDyenkvuUftJqSVasW+JTv1lz22Mdzm/lTPw07o9Z/vQxNrbQS3heaQ4VBk+Z8gPUnAHvqgtq7Qe4meaT5TnPuHgo9AMD6qsDfK6e/vEsIT3UOqVvAEDnnzCg9PpEDwqTWe5NlGoXsEcjq0neY+pz/Ksdymq7OUaR5r2BvWdm24ruxM11xnlHRT0d+qA8Nd4Own7Fz8VMcDPRZPmn0DfJ9+mrgrSjdKy/wCyw/qCtyBWazRVRGUtZtPFWcTd5S3TMTOufm1O9OxFvLd4jgN8pG+i46H3eB9CaoeeFkZkcFWUlWU9QRyIro+qz4qbvYIu4x1wsoH2K/8Awn9GsWJt5xxobHYGP5OvkK53VafX38/qreQ8j7q6RhOVB9B+6udbWDtHSP6bqn6zBf510YoxXjCdKxwlmP8AVH8vR9pSlXXKlKVrN4Nv29lF2tzII1zgdSzHGcKo5scZ6UGzpUG2ZxX2dNIsYeRGdgq64mAJY4AyM4ySOuKk23Nv21mqvczLErHSurOSfHAAJNBs6VgPtmAW/tJlTsNOvtdQ0afPP7K/Ow9u294hktpVlUHSSueR64IOCOXnQbGlKUClKUCleF9eJDG8sjBERS7MegUDJNafZG+ljdSiKC4SSQgkKA4JC9eoFBv6UpQKUrX7c21DZxdrcP2ceoLqwx5noMKCaDYUrV7A3gt71GktpO0VW0E4YYbAOO8B4EfbW0oFKUoFKV8ZgASTgDmSaD7VL8UNzLxb47QtFaXLRyEJzeOSJVAOj5ynQp5Z55yMVYmwt+rG8mMEE4eQAkDS4DAdShYAN58qklBSCcZL1AFkskLjkSe2Q5/2FSR7s1p5dkbS29diWSExJgIXKMkaRg5OnVzkbmemcnyHToelB5WsAjRUX5KKFHuUYH7K9aUoFKUoFKUoFKUoFKUoFKUoFKUoFKUoMXalmJoZIm6SIUP6Qxmqv4d7rs9y8ky922fTg9DKv8l5N9a1bVflUAzgAZOT76x12oqqiZ6F7DY+5Ys3LVPzeHX3xufqtBvrt4WdszjHaN3Ix/qPj7lGT9XrW+ZgASeQHMmqM30297Zcs4PxSdyMf6fFvex5+7HlXm/c4lO7Vn2RgedX/i/TTvn0j7+SxuHWwfZ4O1k5zT99ieoU81GfM51H1PpUurnJbpxyDuB5B2/rX32uT/Mk/Xb+tV6MTFMZRDc4jYNy/dquVXd89nhq6MpXOftcn+ZJ+u39ae1yf5kn67f1r1zvsYf8aq/6eHu6Mrxu7ZZEZHGpWBVgfEEYNc8+1yf5kn67f1r9JcykgB5CSQAA75JPIAc+ZJpzuOojg3VG/lfD3TXdndNotqFHGUg+ODfSByIvrzn60NWrWg3M2GbS3Ac6pX78jEk88clyfBRy+3zrf1ns0cWlp9pYqcRe3znFMZZ9eWs/eSlKVla8qhOPF+JLu3VXVlSEkaWBALv3unjhFq+iK5b343R/sudYDKJdUYk1CPR1YjGNTZ6dc+NEws3c3h7s57ezmZ29pKxTnTMPl4WTToyRgHljGeVbjidujHtIw4uo4ZYdS4cggh9JII1AhsqMf/VR/h5wuMUlntD2lSNIn7MQ4PxkR7uvtD01dcc8VCN/1H9uz8h+ERfcioLhm4fq2yBs3tjkYYS6eXaB+0zpz8nVyxnp45rx4YbrR7OWVTdRzyzMMhCAAEBwANRJPNiT/Sp5XNXCdB/bNvyHypfD/upKIdHz3SJjW6rnpqYDP21+Zb2NU7RpEWPrrLKF/Wziqn+EPGClkSAe9IP/ACrUd3X3Su9sWkK9ssFta5jjDKz63LFnbSCBy1Bc55YwPGgvuzu45UDxOsiHoyMGU4ODgjl1r3qOcP8Ad97CyS2kZXZGc6lzgh5GYcj05HpUjoK346bZ7GxWBThrh8evZx4Z/wBugfpVTOxbt7C6tblgQBpnH+qJiytj3qHFSfi7fte7VFvFz7PTbJ5do5Gs/rFQf9lSLjdu0sVrZSRjC249lP8AsKjQfqKkfp0SuONwwBByCMg+YPSvKe8jQ4d0U9cMyj95qJcIts+07NiycvD8Q3Pn3ANBPvQrUD+ENGDPZ5A/wpPvR/1NELnub+KNO0kkRE+mzKF59OZOKgPGq4STZIeNldGmjIZSCpGT0I5GoVsPcu82zbQSvOkMEMYt4FZWfIjGl3wGABZgefXljoATv+IGyHs934bdyrNHKikrnSe+5BGefQigyOAcypY3TMwVRckksQAPiYupPSrJsNqwT57GaKXHXQ6tj34Nc57i7q3O1Fe3SXsraN+2ckFl7RlCr3ARqbSviRjn503u3SuNizwyLNqzkxTxqUIZcZUrk45EcskEZ9aJdMVjX+0IoF1TSxxL5uyqPtJqL7M33Vtkf2g4GpYzrQcgZUOgqPIM/T0Iqod19g3G37uWSeYgIA0kmnONROiOJc4Ucm92OeSaIdAbN21b3Gewnhmx17ORG+6TWRfW6yxSRt8l0ZGxy5MCDz8ORrn7f3cF9kGG5t53ZdekPgLLG+MqcryIIB8B0xzzVt7k7xnaGzRM2O0CtHLjprQczjwyCrY/1UEX3C4bx2d6s5vY5+zDdmiABjqUrlu+eik8gOtbbjJtYxbPbsZykoljHxcmlwNXMd05AxVXcDkA2pFgD/Ck+6K3HGLcrsJJdodsG7eZV7Ls8Fcp9PWc/I+iOtEpVwS20XtJzc3BZ/aCF7aUltPZRdNZzjJP15qzq504f8ODtKL2j2hYuzm0aTDrJ0hWzq1rjrjp4V0XRBSlKBSlKBSlKBSlKBSlKBSlKBSlKBSlKBSlKCJcS7iZbNhEjFX7srD5sfjy64PQnwGapqukSKiG8HD63uCXj+IkPPKgFCfVP6EVVv2aq5zh0Wx9q2cNRyVyMt+ecevt3KdpUr2jw+vYs6VWUeaMAf1Wx/OtNLu/dqcG1uPqikI+0Aiqc0VRrDqLeMsXIzorifvDW0rbW27F5J8m2m/SQp9/FSPZXDO4cgzukS+Q77/+0faaU266tIeb2Pw1qM6647857o3oTDEzsFUFmY4CqCST6AdatfcXcr2bE9wAZvmr1EYP739fDw863+7+7NvZj4pO8RgyNzc/X4D0GBW5q5aw/F31auX2ltuq/E27O6npnpn8R5lKUq058pSlAqguPf4fF+br996v2qc4xbp3l3eRyW1u0qCEKWDRjDB3OO8wPQihCytzPxfZfm0P8JaoHiIwTbdyzcgJ4mJ9BHESfsroPde2aKytY5BpdII0ZTjkyxqCOXLkRVb8WuHk9zN7XaKJGZQskWVDEryDLnAORgEZ8BQWxPKFVmJwqgsT4YAyTXN/CVs7YtiPEyn7YZKz7DYm3bpRaOblICAjdt3UCdMEnvOMfNGc9K2G4m5F9Z7Vike3bsY5JF7XMeCpR1V8asgHIOMeNEtx8IX/AArP/fJ91akvBZcbIt/V5if/ABEg/lWt407v3N5Hai2haUo7lgpQYBVcfKIrf8Ldly2uzYIZ0McimQspKkjVM7DoSOhBohK6w9s7RW2glnf5MSNIf0RnH19KzKhHFu0up7IQWkTStJIO00lBiNe984jqwUe7NBQWy9pXC3Iuo11zhzMToLjW+ckqPUkj6qkW3N9dp3cDwTx6o3xkC2YHukMCD4EECrN4M7qS2UM73EZjmlcDSSpIRB3fkkjmzN4+VWLRKiOAu2ezu5bYnuzprXy1x/zKE/qVk/CF/wAey/Jy/ejrAuNydoWm1DPa2rvFHcdrGVaIAxlslQC4I7pZKkvGndm7vJbVraBpQiSBsFBgsyEfKYeRoJfwuUDZVnj/AC8/WWJP7a03HT8Wf/2j/nUi3AsZINnWsUqlJEjCspwSDk8uRxWp4u7JnurDsreMyv2qNpBUchnJ7xAohHPg9zL7Pdpy1iYOfPS0ahf2q1PhCXC+z2keRrMxcDx0rGysfdllqKWG4+17KJLq2Ekcx1JJGhjMiqG7p0klZFI545kEDl5fi13J2ttO4D3YlQdGmnAXSvkkYx9gAHrRLOs7dzutMQDg3Gv9FZkVvqypqO7i7inavbabhImi05VoyxIfOCMMMc1IroaDd+BbMWWnMHZdiVPUqRgkn6R6586pO93H2psq4Mtl2kqjIWSIBmK5+TJEc5PToCOWRjwDYNwOkXmb2FfUwsP+ZU83D3TbZtncRNMs2t2l1KpUD4pVxjUfo1Wd3szbm1ykdxHIsYOfjUEMan6RUgM5x6H6quPd3d1LGxFrF3tKNluhZ2yWOPDJPTwGKIUdwP8AxpD+Sk+6Kn/wgW/uNuPO6H8GWo9wn3NvrXaEctxbPHGI3UsWjIyVwPksTVh8T9132jZ9nER2sbiWME4DEBlKk+GVZsHzxRLScBfxfJ+cN9xKsmub9kbG27ba4baK6hDHLBQgQtjGdZ7oOAOYPhXQ2y0ZYYlk+WI1DZOTqCjVz8eeedEMqlKUClKUClKUClKUClKUClKUClKUClKUClKUClKUCvlKUCvtKUClKUClKUClKUClKUClKUHyvtKUClKUClKUClKUClKUClKUClKUClKUClKUClKUHyvtKUClKUClKUClKUClKUClKUClKUClKUClKU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92"/>
            <a:ext cx="3046167" cy="7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55575" y="4725144"/>
            <a:ext cx="3840361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4417367"/>
            <a:ext cx="264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Commercial employment services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4725144"/>
            <a:ext cx="2219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Public employment services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4" t="11438" r="30265" b="13181"/>
          <a:stretch/>
        </p:blipFill>
        <p:spPr bwMode="auto">
          <a:xfrm>
            <a:off x="4788024" y="2059415"/>
            <a:ext cx="4248472" cy="4177898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04" y="2059414"/>
            <a:ext cx="4104456" cy="4177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23452"/>
            <a:ext cx="1488335" cy="58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9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4" cy="1022400"/>
          </a:xfrm>
        </p:spPr>
        <p:txBody>
          <a:bodyPr/>
          <a:lstStyle/>
          <a:p>
            <a:r>
              <a:rPr lang="en-GB" dirty="0" smtClean="0"/>
              <a:t>Realise trust-building opportunities: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mission-critical success supported by </a:t>
            </a:r>
            <a:br>
              <a:rPr lang="en-GB" b="0" dirty="0" smtClean="0"/>
            </a:br>
            <a:r>
              <a:rPr lang="en-GB" b="0" dirty="0" smtClean="0"/>
              <a:t>long-term community building</a:t>
            </a:r>
            <a:endParaRPr lang="en-GB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5" t="13581" r="20625" b="1605"/>
          <a:stretch/>
        </p:blipFill>
        <p:spPr bwMode="auto">
          <a:xfrm>
            <a:off x="107504" y="1988840"/>
            <a:ext cx="3528392" cy="4814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6" t="25817" r="25822" b="53232"/>
          <a:stretch/>
        </p:blipFill>
        <p:spPr bwMode="auto">
          <a:xfrm>
            <a:off x="5182049" y="1988840"/>
            <a:ext cx="3854445" cy="1272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0" t="27102" r="13442" b="47785"/>
          <a:stretch/>
        </p:blipFill>
        <p:spPr bwMode="auto">
          <a:xfrm>
            <a:off x="5182049" y="3261701"/>
            <a:ext cx="3854445" cy="2595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9626" y="5157192"/>
            <a:ext cx="2160240" cy="12241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14 Jan 2014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 campaign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5157192"/>
            <a:ext cx="2177232" cy="12241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15 Jan 2014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 arrest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525344"/>
            <a:ext cx="568863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es-ES_tradnl" sz="1000" dirty="0" smtClean="0">
                <a:solidFill>
                  <a:schemeClr val="tx1"/>
                </a:solidFill>
              </a:rPr>
              <a:t>Cuerpo Nacional de Policía de España (</a:t>
            </a:r>
            <a:r>
              <a:rPr lang="es-ES_tradnl" sz="1000" dirty="0" err="1" smtClean="0">
                <a:solidFill>
                  <a:schemeClr val="tx1"/>
                </a:solidFill>
              </a:rPr>
              <a:t>Spanish</a:t>
            </a:r>
            <a:r>
              <a:rPr lang="es-ES_tradnl" sz="1000" dirty="0" smtClean="0">
                <a:solidFill>
                  <a:schemeClr val="tx1"/>
                </a:solidFill>
              </a:rPr>
              <a:t> </a:t>
            </a:r>
            <a:r>
              <a:rPr lang="es-ES_tradnl" sz="1000" dirty="0" err="1" smtClean="0">
                <a:solidFill>
                  <a:schemeClr val="tx1"/>
                </a:solidFill>
              </a:rPr>
              <a:t>national</a:t>
            </a:r>
            <a:r>
              <a:rPr lang="es-ES_tradnl" sz="1000" dirty="0" smtClean="0">
                <a:solidFill>
                  <a:schemeClr val="tx1"/>
                </a:solidFill>
              </a:rPr>
              <a:t> </a:t>
            </a:r>
            <a:r>
              <a:rPr lang="es-ES_tradnl" sz="1000" dirty="0" err="1" smtClean="0">
                <a:solidFill>
                  <a:schemeClr val="tx1"/>
                </a:solidFill>
              </a:rPr>
              <a:t>police</a:t>
            </a:r>
            <a:r>
              <a:rPr lang="es-ES_tradnl" sz="1000" dirty="0" smtClean="0">
                <a:solidFill>
                  <a:schemeClr val="tx1"/>
                </a:solidFill>
              </a:rPr>
              <a:t> </a:t>
            </a:r>
            <a:r>
              <a:rPr lang="es-ES_tradnl" sz="1000" dirty="0" err="1" smtClean="0">
                <a:solidFill>
                  <a:schemeClr val="tx1"/>
                </a:solidFill>
              </a:rPr>
              <a:t>force</a:t>
            </a:r>
            <a:r>
              <a:rPr lang="es-ES_tradnl" sz="1000" dirty="0" smtClean="0">
                <a:solidFill>
                  <a:schemeClr val="tx1"/>
                </a:solidFill>
              </a:rPr>
              <a:t>)</a:t>
            </a:r>
            <a:endParaRPr lang="es-ES_tradn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Realise IT transformation opportunities</a:t>
            </a:r>
            <a:r>
              <a:rPr lang="en-GB" b="0" dirty="0" smtClean="0"/>
              <a:t>: </a:t>
            </a:r>
            <a:br>
              <a:rPr lang="en-GB" b="0" dirty="0" smtClean="0"/>
            </a:br>
            <a:r>
              <a:rPr lang="en-GB" b="0" dirty="0" smtClean="0"/>
              <a:t>open </a:t>
            </a:r>
            <a:r>
              <a:rPr lang="en-GB" b="0" dirty="0" smtClean="0"/>
              <a:t>source, collaborative and agile development</a:t>
            </a:r>
            <a:endParaRPr lang="en-GB" b="0" dirty="0"/>
          </a:p>
        </p:txBody>
      </p:sp>
      <p:pic>
        <p:nvPicPr>
          <p:cNvPr id="4" name="Picture 2" descr="http://www.wired.com/wiredenterprise/wp-content/uploads/2013/01/github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822"/>
            <a:ext cx="5776389" cy="43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362" r="73777" b="82463"/>
          <a:stretch/>
        </p:blipFill>
        <p:spPr bwMode="auto">
          <a:xfrm rot="918485">
            <a:off x="4177840" y="3168553"/>
            <a:ext cx="1656394" cy="5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7711" r="74905" b="72995"/>
          <a:stretch/>
        </p:blipFill>
        <p:spPr bwMode="auto">
          <a:xfrm rot="837552">
            <a:off x="3150348" y="4258704"/>
            <a:ext cx="1841808" cy="44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5344"/>
            <a:ext cx="69482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GB" dirty="0">
                <a:solidFill>
                  <a:schemeClr val="tx1"/>
                </a:solidFill>
                <a:hlinkClick r:id="rId6"/>
              </a:rPr>
              <a:t>www.wired.com/wiredenterprise/2013/01/hack-the-government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702604" cy="40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78551" y="2463279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</a:schemeClr>
                </a:solidFill>
              </a:rPr>
              <a:t>beta.govt.nz</a:t>
            </a:r>
          </a:p>
        </p:txBody>
      </p:sp>
      <p:sp>
        <p:nvSpPr>
          <p:cNvPr id="18" name="Bent-Up Arrow 17"/>
          <p:cNvSpPr/>
          <p:nvPr/>
        </p:nvSpPr>
        <p:spPr>
          <a:xfrm>
            <a:off x="5872123" y="3190569"/>
            <a:ext cx="1940237" cy="1306597"/>
          </a:xfrm>
          <a:prstGeom prst="bentUpArrow">
            <a:avLst>
              <a:gd name="adj1" fmla="val 10009"/>
              <a:gd name="adj2" fmla="val 12655"/>
              <a:gd name="adj3" fmla="val 26764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182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Not a given that social media give a voice to all, including </a:t>
            </a:r>
            <a:r>
              <a:rPr lang="en-GB" sz="2800" b="1" dirty="0" smtClean="0"/>
              <a:t>marginalised parts of the population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r>
              <a:rPr lang="en-GB" dirty="0" smtClean="0"/>
              <a:t>Beware of stereotypes (I)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5344"/>
            <a:ext cx="69482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Source: OECD calculation based on Eurostat data for 2012.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6"/>
            <a:ext cx="7200801" cy="30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524328" y="4653136"/>
            <a:ext cx="1619672" cy="2204864"/>
          </a:xfrm>
          <a:prstGeom prst="borderCallout1">
            <a:avLst>
              <a:gd name="adj1" fmla="val 848"/>
              <a:gd name="adj2" fmla="val -646"/>
              <a:gd name="adj3" fmla="val -30141"/>
              <a:gd name="adj4" fmla="val -2702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alibri" panose="020F0502020204030204" pitchFamily="34" charset="0"/>
              </a:rPr>
              <a:t>…b</a:t>
            </a:r>
            <a:r>
              <a:rPr lang="en-GB" dirty="0" smtClean="0">
                <a:latin typeface="Calibri" panose="020F0502020204030204" pitchFamily="34" charset="0"/>
              </a:rPr>
              <a:t>ut </a:t>
            </a:r>
            <a:r>
              <a:rPr lang="en-GB" dirty="0" smtClean="0">
                <a:latin typeface="Calibri" panose="020F0502020204030204" pitchFamily="34" charset="0"/>
              </a:rPr>
              <a:t>only</a:t>
            </a:r>
          </a:p>
          <a:p>
            <a:pPr algn="r"/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sz="3200" b="1" dirty="0" smtClean="0">
                <a:latin typeface="Calibri" panose="020F0502020204030204" pitchFamily="34" charset="0"/>
              </a:rPr>
              <a:t>29%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en-GB" dirty="0" smtClean="0">
                <a:latin typeface="Calibri" panose="020F0502020204030204" pitchFamily="34" charset="0"/>
              </a:rPr>
              <a:t>of those that have</a:t>
            </a:r>
            <a:endParaRPr lang="en-GB" dirty="0" smtClean="0">
              <a:latin typeface="Calibri" panose="020F0502020204030204" pitchFamily="34" charset="0"/>
            </a:endParaRPr>
          </a:p>
          <a:p>
            <a:pPr algn="r"/>
            <a:r>
              <a:rPr lang="en-GB" u="sng" dirty="0" smtClean="0">
                <a:latin typeface="Calibri" panose="020F0502020204030204" pitchFamily="34" charset="0"/>
              </a:rPr>
              <a:t>no or low </a:t>
            </a:r>
            <a:r>
              <a:rPr lang="en-GB" u="sng" dirty="0" smtClean="0">
                <a:latin typeface="Calibri" panose="020F0502020204030204" pitchFamily="34" charset="0"/>
              </a:rPr>
              <a:t>education.</a:t>
            </a:r>
            <a:endParaRPr lang="en-GB" u="sng" dirty="0">
              <a:latin typeface="Calibri" panose="020F0502020204030204" pitchFamily="34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24328" y="2132856"/>
            <a:ext cx="1619672" cy="2160240"/>
          </a:xfrm>
          <a:prstGeom prst="borderCallout1">
            <a:avLst>
              <a:gd name="adj1" fmla="val 848"/>
              <a:gd name="adj2" fmla="val -646"/>
              <a:gd name="adj3" fmla="val 46666"/>
              <a:gd name="adj4" fmla="val -26755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74%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 Portuguese with </a:t>
            </a: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high education level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use social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media,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631</TotalTime>
  <Words>622</Words>
  <Application>Microsoft Office PowerPoint</Application>
  <PresentationFormat>On-screen Show (4:3)</PresentationFormat>
  <Paragraphs>79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OECD_English_white</vt:lpstr>
      <vt:lpstr>Digital Government: 1. OECD policy recommendation 2. Role of social media</vt:lpstr>
      <vt:lpstr>OECD Recommendation on Digital Government Strategies </vt:lpstr>
      <vt:lpstr>OECD Recommendation .. 1st pillar</vt:lpstr>
      <vt:lpstr>What role for social media in opening up public sector institutions?</vt:lpstr>
      <vt:lpstr>Communications? Better left to personalities as they are more popular</vt:lpstr>
      <vt:lpstr>Realise service delivery opportunities: blurring the lines between competitors and partners for public service delivery</vt:lpstr>
      <vt:lpstr>Realise trust-building opportunities:  mission-critical success supported by  long-term community building</vt:lpstr>
      <vt:lpstr>Realise IT transformation opportunities:  open source, collaborative and agile development</vt:lpstr>
      <vt:lpstr>Beware of stereotypes (I)</vt:lpstr>
      <vt:lpstr>Beware of stereotypes (II)</vt:lpstr>
      <vt:lpstr>Manage the change (I)</vt:lpstr>
      <vt:lpstr>Manage the change (II)</vt:lpstr>
      <vt:lpstr>Your feedback welcome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MICKOLEIT Arthur</dc:creator>
  <cp:lastModifiedBy>MICKOLEIT Arthur</cp:lastModifiedBy>
  <cp:revision>55</cp:revision>
  <dcterms:created xsi:type="dcterms:W3CDTF">2014-02-17T19:47:14Z</dcterms:created>
  <dcterms:modified xsi:type="dcterms:W3CDTF">2014-06-25T10:00:34Z</dcterms:modified>
</cp:coreProperties>
</file>